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0"/>
  </p:notesMasterIdLst>
  <p:handoutMasterIdLst>
    <p:handoutMasterId r:id="rId61"/>
  </p:handoutMasterIdLst>
  <p:sldIdLst>
    <p:sldId id="281" r:id="rId3"/>
    <p:sldId id="389" r:id="rId4"/>
    <p:sldId id="312" r:id="rId5"/>
    <p:sldId id="361" r:id="rId6"/>
    <p:sldId id="362" r:id="rId7"/>
    <p:sldId id="364" r:id="rId8"/>
    <p:sldId id="365" r:id="rId9"/>
    <p:sldId id="366" r:id="rId10"/>
    <p:sldId id="367" r:id="rId11"/>
    <p:sldId id="368" r:id="rId12"/>
    <p:sldId id="369" r:id="rId13"/>
    <p:sldId id="370" r:id="rId14"/>
    <p:sldId id="371" r:id="rId15"/>
    <p:sldId id="382" r:id="rId16"/>
    <p:sldId id="372" r:id="rId17"/>
    <p:sldId id="373" r:id="rId18"/>
    <p:sldId id="374" r:id="rId19"/>
    <p:sldId id="375" r:id="rId20"/>
    <p:sldId id="377" r:id="rId21"/>
    <p:sldId id="378" r:id="rId22"/>
    <p:sldId id="363" r:id="rId23"/>
    <p:sldId id="380" r:id="rId24"/>
    <p:sldId id="383" r:id="rId25"/>
    <p:sldId id="381" r:id="rId26"/>
    <p:sldId id="379" r:id="rId27"/>
    <p:sldId id="384" r:id="rId28"/>
    <p:sldId id="385" r:id="rId29"/>
    <p:sldId id="387" r:id="rId30"/>
    <p:sldId id="386" r:id="rId31"/>
    <p:sldId id="360" r:id="rId32"/>
    <p:sldId id="388" r:id="rId33"/>
    <p:sldId id="390" r:id="rId34"/>
    <p:sldId id="391" r:id="rId35"/>
    <p:sldId id="392" r:id="rId36"/>
    <p:sldId id="393" r:id="rId37"/>
    <p:sldId id="394" r:id="rId38"/>
    <p:sldId id="395" r:id="rId39"/>
    <p:sldId id="396" r:id="rId40"/>
    <p:sldId id="398" r:id="rId41"/>
    <p:sldId id="399" r:id="rId42"/>
    <p:sldId id="400" r:id="rId43"/>
    <p:sldId id="401" r:id="rId44"/>
    <p:sldId id="402" r:id="rId45"/>
    <p:sldId id="403" r:id="rId46"/>
    <p:sldId id="404" r:id="rId47"/>
    <p:sldId id="405" r:id="rId48"/>
    <p:sldId id="406" r:id="rId49"/>
    <p:sldId id="407" r:id="rId50"/>
    <p:sldId id="408" r:id="rId51"/>
    <p:sldId id="409" r:id="rId52"/>
    <p:sldId id="410" r:id="rId53"/>
    <p:sldId id="411" r:id="rId54"/>
    <p:sldId id="412" r:id="rId55"/>
    <p:sldId id="413" r:id="rId56"/>
    <p:sldId id="414" r:id="rId57"/>
    <p:sldId id="415" r:id="rId58"/>
    <p:sldId id="416" r:id="rId59"/>
  </p:sldIdLst>
  <p:sldSz cx="1219517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CC0066"/>
    <a:srgbClr val="7A0000"/>
    <a:srgbClr val="003399"/>
    <a:srgbClr val="FFFFFF"/>
    <a:srgbClr val="DDDDDD"/>
    <a:srgbClr val="662C5B"/>
    <a:srgbClr val="000000"/>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88275" autoAdjust="0"/>
  </p:normalViewPr>
  <p:slideViewPr>
    <p:cSldViewPr>
      <p:cViewPr varScale="1">
        <p:scale>
          <a:sx n="70" d="100"/>
          <a:sy n="70" d="100"/>
        </p:scale>
        <p:origin x="726" y="78"/>
      </p:cViewPr>
      <p:guideLst>
        <p:guide orient="horz" pos="2160"/>
        <p:guide pos="384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22F73B2-7CF1-4832-BF09-2E3D082F4856}" type="datetimeFigureOut">
              <a:rPr lang="en-US" smtClean="0"/>
              <a:pPr/>
              <a:t>10/13/2022</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702B329-9B4F-43B9-920A-39268306AFA7}" type="slidenum">
              <a:rPr lang="en-US" smtClean="0"/>
              <a:pPr/>
              <a:t>‹#›</a:t>
            </a:fld>
            <a:endParaRPr lang="en-US"/>
          </a:p>
        </p:txBody>
      </p:sp>
    </p:spTree>
    <p:extLst>
      <p:ext uri="{BB962C8B-B14F-4D97-AF65-F5344CB8AC3E}">
        <p14:creationId xmlns:p14="http://schemas.microsoft.com/office/powerpoint/2010/main" val="1714263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GB"/>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AEDA5C1-9818-47C9-A79E-B4D4158DD3E3}" type="datetimeFigureOut">
              <a:rPr lang="en-GB" smtClean="0"/>
              <a:pPr/>
              <a:t>13/10/2022</a:t>
            </a:fld>
            <a:endParaRPr lang="en-GB"/>
          </a:p>
        </p:txBody>
      </p:sp>
      <p:sp>
        <p:nvSpPr>
          <p:cNvPr id="4" name="Slide Image Placeholder 3"/>
          <p:cNvSpPr>
            <a:spLocks noGrp="1" noRot="1" noChangeAspect="1"/>
          </p:cNvSpPr>
          <p:nvPr>
            <p:ph type="sldImg" idx="2"/>
          </p:nvPr>
        </p:nvSpPr>
        <p:spPr>
          <a:xfrm>
            <a:off x="404813" y="696913"/>
            <a:ext cx="6200775" cy="3486150"/>
          </a:xfrm>
          <a:prstGeom prst="rect">
            <a:avLst/>
          </a:prstGeom>
          <a:noFill/>
          <a:ln w="12700">
            <a:solidFill>
              <a:prstClr val="black"/>
            </a:solidFill>
          </a:ln>
        </p:spPr>
        <p:txBody>
          <a:bodyPr vert="horz" lIns="93177" tIns="46589" rIns="93177" bIns="46589" rtlCol="0" anchor="ctr"/>
          <a:lstStyle/>
          <a:p>
            <a:endParaRPr lang="en-GB"/>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GB"/>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9D498802-2017-4E9A-A8AF-781802F703C5}" type="slidenum">
              <a:rPr lang="en-GB" smtClean="0"/>
              <a:pPr/>
              <a:t>‹#›</a:t>
            </a:fld>
            <a:endParaRPr lang="en-GB"/>
          </a:p>
        </p:txBody>
      </p:sp>
    </p:spTree>
    <p:extLst>
      <p:ext uri="{BB962C8B-B14F-4D97-AF65-F5344CB8AC3E}">
        <p14:creationId xmlns:p14="http://schemas.microsoft.com/office/powerpoint/2010/main" val="3063224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D498802-2017-4E9A-A8AF-781802F703C5}" type="slidenum">
              <a:rPr lang="en-GB" smtClean="0"/>
              <a:pPr/>
              <a:t>1</a:t>
            </a:fld>
            <a:endParaRPr lang="en-GB"/>
          </a:p>
        </p:txBody>
      </p:sp>
    </p:spTree>
    <p:extLst>
      <p:ext uri="{BB962C8B-B14F-4D97-AF65-F5344CB8AC3E}">
        <p14:creationId xmlns:p14="http://schemas.microsoft.com/office/powerpoint/2010/main" val="2574255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498802-2017-4E9A-A8AF-781802F703C5}" type="slidenum">
              <a:rPr lang="en-GB" smtClean="0"/>
              <a:pPr/>
              <a:t>8</a:t>
            </a:fld>
            <a:endParaRPr lang="en-GB"/>
          </a:p>
        </p:txBody>
      </p:sp>
    </p:spTree>
    <p:extLst>
      <p:ext uri="{BB962C8B-B14F-4D97-AF65-F5344CB8AC3E}">
        <p14:creationId xmlns:p14="http://schemas.microsoft.com/office/powerpoint/2010/main" val="710683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498802-2017-4E9A-A8AF-781802F703C5}" type="slidenum">
              <a:rPr lang="en-GB" smtClean="0"/>
              <a:pPr/>
              <a:t>9</a:t>
            </a:fld>
            <a:endParaRPr lang="en-GB"/>
          </a:p>
        </p:txBody>
      </p:sp>
    </p:spTree>
    <p:extLst>
      <p:ext uri="{BB962C8B-B14F-4D97-AF65-F5344CB8AC3E}">
        <p14:creationId xmlns:p14="http://schemas.microsoft.com/office/powerpoint/2010/main" val="730629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498802-2017-4E9A-A8AF-781802F703C5}" type="slidenum">
              <a:rPr lang="en-GB" smtClean="0"/>
              <a:pPr/>
              <a:t>52</a:t>
            </a:fld>
            <a:endParaRPr lang="en-GB"/>
          </a:p>
        </p:txBody>
      </p:sp>
    </p:spTree>
    <p:extLst>
      <p:ext uri="{BB962C8B-B14F-4D97-AF65-F5344CB8AC3E}">
        <p14:creationId xmlns:p14="http://schemas.microsoft.com/office/powerpoint/2010/main" val="1675184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169" b="15477"/>
          <a:stretch>
            <a:fillRect/>
          </a:stretch>
        </p:blipFill>
        <p:spPr bwMode="auto">
          <a:xfrm>
            <a:off x="2" y="-54768"/>
            <a:ext cx="12281948" cy="6912768"/>
          </a:xfrm>
          <a:prstGeom prst="rect">
            <a:avLst/>
          </a:prstGeom>
          <a:noFill/>
        </p:spPr>
      </p:pic>
      <p:pic>
        <p:nvPicPr>
          <p:cNvPr id="8"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841003" y="570166"/>
            <a:ext cx="743452" cy="792088"/>
          </a:xfrm>
          <a:prstGeom prst="rect">
            <a:avLst/>
          </a:prstGeom>
          <a:noFill/>
        </p:spPr>
      </p:pic>
      <p:sp>
        <p:nvSpPr>
          <p:cNvPr id="9" name="TextBox 8"/>
          <p:cNvSpPr txBox="1"/>
          <p:nvPr userDrawn="1"/>
        </p:nvSpPr>
        <p:spPr>
          <a:xfrm>
            <a:off x="9003276" y="0"/>
            <a:ext cx="3191899" cy="369332"/>
          </a:xfrm>
          <a:prstGeom prst="rect">
            <a:avLst/>
          </a:prstGeom>
          <a:noFill/>
        </p:spPr>
        <p:txBody>
          <a:bodyPr wrap="none" rtlCol="0">
            <a:spAutoFit/>
          </a:bodyPr>
          <a:lstStyle/>
          <a:p>
            <a:r>
              <a:rPr lang="en-US" sz="1800" dirty="0" smtClean="0"/>
              <a:t>www.covenantuniversity.edu.ng</a:t>
            </a:r>
            <a:endParaRPr lang="en-GB" sz="1800" dirty="0"/>
          </a:p>
        </p:txBody>
      </p:sp>
      <p:pic>
        <p:nvPicPr>
          <p:cNvPr id="10" name="Picture 2" descr="C:\Users\Ours\Desktop\Picture3.png"/>
          <p:cNvPicPr>
            <a:picLocks noChangeAspect="1" noChangeArrowheads="1"/>
          </p:cNvPicPr>
          <p:nvPr userDrawn="1"/>
        </p:nvPicPr>
        <p:blipFill>
          <a:blip r:embed="rId4" cstate="print"/>
          <a:srcRect/>
          <a:stretch>
            <a:fillRect/>
          </a:stretch>
        </p:blipFill>
        <p:spPr bwMode="auto">
          <a:xfrm>
            <a:off x="1345059" y="570169"/>
            <a:ext cx="4608512" cy="743775"/>
          </a:xfrm>
          <a:prstGeom prst="rect">
            <a:avLst/>
          </a:prstGeom>
          <a:noFill/>
        </p:spPr>
      </p:pic>
      <p:sp>
        <p:nvSpPr>
          <p:cNvPr id="2" name="Title 1"/>
          <p:cNvSpPr>
            <a:spLocks noGrp="1"/>
          </p:cNvSpPr>
          <p:nvPr>
            <p:ph type="ctrTitle"/>
          </p:nvPr>
        </p:nvSpPr>
        <p:spPr>
          <a:xfrm>
            <a:off x="914405" y="1844832"/>
            <a:ext cx="10366375" cy="2448271"/>
          </a:xfrm>
          <a:solidFill>
            <a:srgbClr val="660033">
              <a:alpha val="61961"/>
            </a:srgbClr>
          </a:solidFill>
        </p:spPr>
        <p:txBody>
          <a:bodyPr>
            <a:noAutofit/>
          </a:bodyPr>
          <a:lstStyle>
            <a:lvl1pPr>
              <a:defRPr sz="5400" b="0">
                <a:solidFill>
                  <a:schemeClr val="bg1"/>
                </a:solidFill>
                <a:latin typeface="Rockwell" pitchFamily="18" charset="0"/>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828800" y="4509120"/>
            <a:ext cx="8537575" cy="1752600"/>
          </a:xfrm>
          <a:solidFill>
            <a:srgbClr val="FFFFFF">
              <a:alpha val="74118"/>
            </a:srgbClr>
          </a:solidFill>
        </p:spPr>
        <p:txBody>
          <a:bodyPr>
            <a:normAutofit/>
          </a:bodyPr>
          <a:lstStyle>
            <a:lvl1pPr marL="0" indent="0" algn="ctr">
              <a:buNone/>
              <a:defRPr sz="3600">
                <a:solidFill>
                  <a:schemeClr val="tx1"/>
                </a:solidFill>
                <a:latin typeface="Rockwell"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11" name="TextBox 10"/>
          <p:cNvSpPr txBox="1"/>
          <p:nvPr userDrawn="1"/>
        </p:nvSpPr>
        <p:spPr>
          <a:xfrm>
            <a:off x="1633093" y="1074222"/>
            <a:ext cx="3213252" cy="338554"/>
          </a:xfrm>
          <a:prstGeom prst="rect">
            <a:avLst/>
          </a:prstGeom>
          <a:noFill/>
        </p:spPr>
        <p:txBody>
          <a:bodyPr wrap="none" rtlCol="0">
            <a:spAutoFit/>
          </a:bodyPr>
          <a:lstStyle/>
          <a:p>
            <a:r>
              <a:rPr lang="en-US" sz="1600" dirty="0" smtClean="0">
                <a:solidFill>
                  <a:srgbClr val="662C5B"/>
                </a:solidFill>
              </a:rPr>
              <a:t>Raising a new Generation of Leaders</a:t>
            </a:r>
            <a:endParaRPr lang="en-GB" sz="1600" dirty="0">
              <a:solidFill>
                <a:srgbClr val="662C5B"/>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341" y="4800600"/>
            <a:ext cx="7317105"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90341"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90341"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2E69B-9B3B-437C-9ADF-D56F423A0581}" type="datetimeFigureOut">
              <a:rPr lang="en-GB" smtClean="0"/>
              <a:pPr/>
              <a:t>13/10/2022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462E69B-9B3B-437C-9ADF-D56F423A0581}" type="datetimeFigureOut">
              <a:rPr lang="en-GB" smtClean="0"/>
              <a:pPr/>
              <a:t>13/10/2022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1502" y="274647"/>
            <a:ext cx="2743914"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759" y="274647"/>
            <a:ext cx="802849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462E69B-9B3B-437C-9ADF-D56F423A0581}" type="datetimeFigureOut">
              <a:rPr lang="en-GB" smtClean="0"/>
              <a:pPr/>
              <a:t>13/10/2022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5" y="2130433"/>
            <a:ext cx="10366375"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757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13/10/2022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13/10/2022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8" y="4406908"/>
            <a:ext cx="10366375"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618" y="2906713"/>
            <a:ext cx="1036637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FA4263-B01D-4F49-B558-EEB448DAF4C2}" type="datetimeFigureOut">
              <a:rPr lang="en-GB" smtClean="0"/>
              <a:pPr/>
              <a:t>13/10/2022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6"/>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3788" y="1600206"/>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4FA4263-B01D-4F49-B558-EEB448DAF4C2}" type="datetimeFigureOut">
              <a:rPr lang="en-GB" smtClean="0"/>
              <a:pPr/>
              <a:t>13/10/2022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5"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5" y="2174875"/>
            <a:ext cx="5387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4425"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4425"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4FA4263-B01D-4F49-B558-EEB448DAF4C2}" type="datetimeFigureOut">
              <a:rPr lang="en-GB" smtClean="0"/>
              <a:pPr/>
              <a:t>13/10/2022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4FA4263-B01D-4F49-B558-EEB448DAF4C2}" type="datetimeFigureOut">
              <a:rPr lang="en-GB" smtClean="0"/>
              <a:pPr/>
              <a:t>13/10/2022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A4263-B01D-4F49-B558-EEB448DAF4C2}" type="datetimeFigureOut">
              <a:rPr lang="en-GB" smtClean="0"/>
              <a:pPr/>
              <a:t>13/10/2022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169" b="15477"/>
          <a:stretch>
            <a:fillRect/>
          </a:stretch>
        </p:blipFill>
        <p:spPr bwMode="auto">
          <a:xfrm>
            <a:off x="2" y="-54768"/>
            <a:ext cx="12281948" cy="6912768"/>
          </a:xfrm>
          <a:prstGeom prst="rect">
            <a:avLst/>
          </a:prstGeom>
          <a:noFill/>
        </p:spPr>
      </p:pic>
      <p:pic>
        <p:nvPicPr>
          <p:cNvPr id="8"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264941" y="548680"/>
            <a:ext cx="1216557" cy="1296144"/>
          </a:xfrm>
          <a:prstGeom prst="rect">
            <a:avLst/>
          </a:prstGeom>
          <a:noFill/>
        </p:spPr>
      </p:pic>
      <p:sp>
        <p:nvSpPr>
          <p:cNvPr id="10" name="Title 1"/>
          <p:cNvSpPr>
            <a:spLocks noGrp="1"/>
          </p:cNvSpPr>
          <p:nvPr userDrawn="1">
            <p:ph type="ctrTitle"/>
          </p:nvPr>
        </p:nvSpPr>
        <p:spPr>
          <a:xfrm>
            <a:off x="914638" y="2204865"/>
            <a:ext cx="10365899" cy="2520280"/>
          </a:xfrm>
          <a:solidFill>
            <a:srgbClr val="CC3399">
              <a:alpha val="83137"/>
            </a:srgbClr>
          </a:solidFill>
        </p:spPr>
        <p:txBody>
          <a:bodyPr>
            <a:normAutofit/>
          </a:bodyPr>
          <a:lstStyle/>
          <a:p>
            <a:endParaRPr lang="en-GB" sz="6600" b="1" dirty="0">
              <a:solidFill>
                <a:schemeClr val="bg1"/>
              </a:solidFill>
              <a:latin typeface="Rockwell" pitchFamily="18" charset="0"/>
            </a:endParaRPr>
          </a:p>
        </p:txBody>
      </p:sp>
      <p:sp>
        <p:nvSpPr>
          <p:cNvPr id="11" name="Subtitle 2"/>
          <p:cNvSpPr>
            <a:spLocks noGrp="1"/>
          </p:cNvSpPr>
          <p:nvPr userDrawn="1">
            <p:ph type="subTitle" idx="1"/>
          </p:nvPr>
        </p:nvSpPr>
        <p:spPr>
          <a:xfrm>
            <a:off x="1705101" y="4869160"/>
            <a:ext cx="8536623" cy="1752600"/>
          </a:xfrm>
          <a:solidFill>
            <a:srgbClr val="FFFFFF">
              <a:alpha val="63137"/>
            </a:srgbClr>
          </a:solidFill>
        </p:spPr>
        <p:txBody>
          <a:bodyPr>
            <a:normAutofit/>
          </a:bodyPr>
          <a:lstStyle>
            <a:lvl1pPr algn="ctr">
              <a:buNone/>
              <a:defRPr sz="4000">
                <a:ln>
                  <a:noFill/>
                </a:ln>
                <a:solidFill>
                  <a:srgbClr val="002060"/>
                </a:solidFill>
              </a:defRPr>
            </a:lvl1pPr>
          </a:lstStyle>
          <a:p>
            <a:endParaRPr lang="en-GB" dirty="0">
              <a:solidFill>
                <a:schemeClr val="bg1"/>
              </a:solidFill>
              <a:latin typeface="Rockwell" pitchFamily="18" charset="0"/>
            </a:endParaRPr>
          </a:p>
        </p:txBody>
      </p:sp>
      <p:sp>
        <p:nvSpPr>
          <p:cNvPr id="13" name="TextBox 12"/>
          <p:cNvSpPr txBox="1"/>
          <p:nvPr userDrawn="1"/>
        </p:nvSpPr>
        <p:spPr>
          <a:xfrm>
            <a:off x="1345062" y="1268760"/>
            <a:ext cx="3973717" cy="400110"/>
          </a:xfrm>
          <a:prstGeom prst="rect">
            <a:avLst/>
          </a:prstGeom>
          <a:noFill/>
        </p:spPr>
        <p:txBody>
          <a:bodyPr wrap="none" rtlCol="0">
            <a:spAutoFit/>
          </a:bodyPr>
          <a:lstStyle/>
          <a:p>
            <a:r>
              <a:rPr lang="en-US" sz="2000" dirty="0" smtClean="0">
                <a:solidFill>
                  <a:srgbClr val="662C5B"/>
                </a:solidFill>
              </a:rPr>
              <a:t>Raising a new Generation of Leaders</a:t>
            </a:r>
            <a:endParaRPr lang="en-GB" sz="2000" dirty="0">
              <a:solidFill>
                <a:srgbClr val="662C5B"/>
              </a:solidFill>
            </a:endParaRPr>
          </a:p>
        </p:txBody>
      </p:sp>
      <p:sp>
        <p:nvSpPr>
          <p:cNvPr id="14" name="TextBox 13"/>
          <p:cNvSpPr txBox="1"/>
          <p:nvPr userDrawn="1"/>
        </p:nvSpPr>
        <p:spPr>
          <a:xfrm>
            <a:off x="9003276" y="0"/>
            <a:ext cx="3191899" cy="369332"/>
          </a:xfrm>
          <a:prstGeom prst="rect">
            <a:avLst/>
          </a:prstGeom>
          <a:noFill/>
        </p:spPr>
        <p:txBody>
          <a:bodyPr wrap="none" rtlCol="0">
            <a:spAutoFit/>
          </a:bodyPr>
          <a:lstStyle/>
          <a:p>
            <a:r>
              <a:rPr lang="en-US" sz="1800" dirty="0" smtClean="0"/>
              <a:t>www.covenantuniversity.edu.ng</a:t>
            </a:r>
            <a:endParaRPr lang="en-GB" sz="1800" dirty="0"/>
          </a:p>
        </p:txBody>
      </p:sp>
      <p:pic>
        <p:nvPicPr>
          <p:cNvPr id="3074" name="Picture 2" descr="C:\Users\Ours\Desktop\Picture3.png"/>
          <p:cNvPicPr>
            <a:picLocks noChangeAspect="1" noChangeArrowheads="1"/>
          </p:cNvPicPr>
          <p:nvPr userDrawn="1"/>
        </p:nvPicPr>
        <p:blipFill>
          <a:blip r:embed="rId4" cstate="print"/>
          <a:srcRect/>
          <a:stretch>
            <a:fillRect/>
          </a:stretch>
        </p:blipFill>
        <p:spPr bwMode="auto">
          <a:xfrm>
            <a:off x="1129035" y="692704"/>
            <a:ext cx="5065714" cy="817563"/>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612"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7263" y="273058"/>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2" y="1435103"/>
            <a:ext cx="401161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FA4263-B01D-4F49-B558-EEB448DAF4C2}" type="datetimeFigureOut">
              <a:rPr lang="en-GB" smtClean="0"/>
              <a:pPr/>
              <a:t>13/10/2022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776" y="4800600"/>
            <a:ext cx="7316788"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90776" y="612775"/>
            <a:ext cx="731678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90776" y="5367338"/>
            <a:ext cx="73167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FA4263-B01D-4F49-B558-EEB448DAF4C2}" type="datetimeFigureOut">
              <a:rPr lang="en-GB" smtClean="0"/>
              <a:pPr/>
              <a:t>13/10/2022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13/10/2022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2375" y="274646"/>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2" y="274646"/>
            <a:ext cx="8080374"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4FA4263-B01D-4F49-B558-EEB448DAF4C2}" type="datetimeFigureOut">
              <a:rPr lang="en-GB" smtClean="0"/>
              <a:pPr/>
              <a:t>13/10/2022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BBD965-F460-422A-A842-9BE9972FC43E}"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963" y="153144"/>
            <a:ext cx="11714212" cy="1115616"/>
          </a:xfrm>
          <a:solidFill>
            <a:schemeClr val="bg1"/>
          </a:solidFill>
          <a:ln w="57150">
            <a:noFill/>
          </a:ln>
        </p:spPr>
        <p:txBody>
          <a:bodyPr>
            <a:normAutofit/>
          </a:bodyPr>
          <a:lstStyle>
            <a:lvl1pPr algn="l">
              <a:defRPr sz="5400" b="1">
                <a:solidFill>
                  <a:schemeClr val="tx1">
                    <a:lumMod val="95000"/>
                    <a:lumOff val="5000"/>
                  </a:schemeClr>
                </a:solidFill>
                <a:latin typeface="Rockwell Condensed" pitchFamily="18" charset="0"/>
                <a:cs typeface="Times New Roman" pitchFamily="18" charset="0"/>
              </a:defRPr>
            </a:lvl1pPr>
          </a:lstStyle>
          <a:p>
            <a:r>
              <a:rPr lang="en-US" dirty="0" smtClean="0"/>
              <a:t>Click to edit master title style</a:t>
            </a:r>
            <a:endParaRPr lang="en-GB" dirty="0"/>
          </a:p>
        </p:txBody>
      </p:sp>
      <p:sp>
        <p:nvSpPr>
          <p:cNvPr id="4" name="Date Placeholder 3"/>
          <p:cNvSpPr>
            <a:spLocks noGrp="1"/>
          </p:cNvSpPr>
          <p:nvPr>
            <p:ph type="dt" sz="half" idx="10"/>
          </p:nvPr>
        </p:nvSpPr>
        <p:spPr/>
        <p:txBody>
          <a:bodyPr/>
          <a:lstStyle/>
          <a:p>
            <a:fld id="{6462E69B-9B3B-437C-9ADF-D56F423A0581}" type="datetimeFigureOut">
              <a:rPr lang="en-GB" smtClean="0"/>
              <a:pPr/>
              <a:t>13/10/2022</a:t>
            </a:fld>
            <a:endParaRPr lang="en-GB"/>
          </a:p>
        </p:txBody>
      </p:sp>
      <p:sp>
        <p:nvSpPr>
          <p:cNvPr id="5" name="Footer Placeholder 4"/>
          <p:cNvSpPr>
            <a:spLocks noGrp="1"/>
          </p:cNvSpPr>
          <p:nvPr>
            <p:ph type="ftr" sz="quarter" idx="11"/>
          </p:nvPr>
        </p:nvSpPr>
        <p:spPr/>
        <p:txBody>
          <a:bodyPr/>
          <a:lstStyle/>
          <a:p>
            <a:endParaRPr lang="en-GB"/>
          </a:p>
        </p:txBody>
      </p:sp>
      <p:pic>
        <p:nvPicPr>
          <p:cNvPr id="7" name="Picture 2" descr="C:\Users\Ours\Desktop\flash\c.u..jpg"/>
          <p:cNvPicPr>
            <a:picLocks noChangeAspect="1" noChangeArrowheads="1"/>
          </p:cNvPicPr>
          <p:nvPr userDrawn="1"/>
        </p:nvPicPr>
        <p:blipFill>
          <a:blip r:embed="rId2" cstate="print">
            <a:duotone>
              <a:prstClr val="black"/>
              <a:srgbClr val="800080">
                <a:alpha val="78824"/>
                <a:tint val="45000"/>
                <a:satMod val="400000"/>
              </a:srgbClr>
            </a:duotone>
          </a:blip>
          <a:srcRect t="41294" b="49226"/>
          <a:stretch>
            <a:fillRect/>
          </a:stretch>
        </p:blipFill>
        <p:spPr bwMode="auto">
          <a:xfrm>
            <a:off x="2" y="6309320"/>
            <a:ext cx="12281948" cy="773752"/>
          </a:xfrm>
          <a:prstGeom prst="rect">
            <a:avLst/>
          </a:prstGeom>
          <a:noFill/>
        </p:spPr>
      </p:pic>
      <p:sp>
        <p:nvSpPr>
          <p:cNvPr id="8" name="Slide Number Placeholder 5"/>
          <p:cNvSpPr txBox="1">
            <a:spLocks/>
          </p:cNvSpPr>
          <p:nvPr userDrawn="1"/>
        </p:nvSpPr>
        <p:spPr>
          <a:xfrm>
            <a:off x="10778109" y="6336704"/>
            <a:ext cx="1045349" cy="548680"/>
          </a:xfrm>
          <a:prstGeom prst="rect">
            <a:avLst/>
          </a:prstGeom>
          <a:solidFill>
            <a:srgbClr val="F7F7F7">
              <a:alpha val="45098"/>
            </a:srgbClr>
          </a:solidFill>
        </p:spPr>
        <p:txBody>
          <a:bodyPr vert="horz" lIns="91440" tIns="45720" rIns="91440" bIns="45720" rtlCol="0" anchor="ctr"/>
          <a:lstStyle>
            <a:lvl1pPr>
              <a:defRPr sz="1400" b="1">
                <a:solidFill>
                  <a:schemeClr val="tx1">
                    <a:lumMod val="95000"/>
                    <a:lumOff val="5000"/>
                  </a:schemeClr>
                </a:solidFill>
                <a:latin typeface="Georgia"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FE708FE-ED12-4ACB-81C9-F40A112777FF}" type="slidenum">
              <a:rPr kumimoji="0" lang="en-GB" sz="2800" b="1" i="0" u="none" strike="noStrike" kern="1200" cap="none" spc="0" normalizeH="0" baseline="0" noProof="0" smtClean="0">
                <a:ln>
                  <a:noFill/>
                </a:ln>
                <a:solidFill>
                  <a:schemeClr val="bg1"/>
                </a:solidFill>
                <a:effectLst/>
                <a:uLnTx/>
                <a:uFillTx/>
                <a:latin typeface="Georgia"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2800" b="1" i="0" u="none" strike="noStrike" kern="1200" cap="none" spc="0" normalizeH="0" baseline="0" noProof="0" dirty="0">
              <a:ln>
                <a:noFill/>
              </a:ln>
              <a:solidFill>
                <a:schemeClr val="bg1"/>
              </a:solidFill>
              <a:effectLst/>
              <a:uLnTx/>
              <a:uFillTx/>
              <a:latin typeface="Georgia" pitchFamily="18" charset="0"/>
              <a:ea typeface="+mn-ea"/>
              <a:cs typeface="+mn-cs"/>
            </a:endParaRPr>
          </a:p>
        </p:txBody>
      </p:sp>
      <p:pic>
        <p:nvPicPr>
          <p:cNvPr id="10" name="Picture 2" descr="C:\Users\Ours\Desktop\my stuffs\1 NTFS_000\LostFiles2\INSPIRATION\PROJECTS\MIND PROJECTS\cu_logo.png"/>
          <p:cNvPicPr>
            <a:picLocks noChangeAspect="1" noChangeArrowheads="1"/>
          </p:cNvPicPr>
          <p:nvPr userDrawn="1"/>
        </p:nvPicPr>
        <p:blipFill>
          <a:blip r:embed="rId3" cstate="print"/>
          <a:srcRect/>
          <a:stretch>
            <a:fillRect/>
          </a:stretch>
        </p:blipFill>
        <p:spPr bwMode="auto">
          <a:xfrm>
            <a:off x="144016" y="6363534"/>
            <a:ext cx="624979" cy="665866"/>
          </a:xfrm>
          <a:prstGeom prst="rect">
            <a:avLst/>
          </a:prstGeom>
          <a:noFill/>
        </p:spPr>
      </p:pic>
      <p:sp>
        <p:nvSpPr>
          <p:cNvPr id="3" name="Content Placeholder 2"/>
          <p:cNvSpPr>
            <a:spLocks noGrp="1"/>
          </p:cNvSpPr>
          <p:nvPr>
            <p:ph idx="1"/>
          </p:nvPr>
        </p:nvSpPr>
        <p:spPr>
          <a:xfrm>
            <a:off x="239412" y="1412776"/>
            <a:ext cx="11716352" cy="4824536"/>
          </a:xfrm>
          <a:solidFill>
            <a:schemeClr val="bg1"/>
          </a:solidFill>
          <a:ln>
            <a:noFill/>
          </a:ln>
        </p:spPr>
        <p:txBody>
          <a:bodyPr>
            <a:normAutofit/>
          </a:bodyPr>
          <a:lstStyle>
            <a:lvl1pPr>
              <a:lnSpc>
                <a:spcPct val="100000"/>
              </a:lnSpc>
              <a:spcBef>
                <a:spcPts val="500"/>
              </a:spcBef>
              <a:spcAft>
                <a:spcPts val="500"/>
              </a:spcAft>
              <a:defRPr sz="4000">
                <a:latin typeface="Rockwell" pitchFamily="18" charset="0"/>
              </a:defRPr>
            </a:lvl1pPr>
            <a:lvl2pPr>
              <a:lnSpc>
                <a:spcPct val="100000"/>
              </a:lnSpc>
              <a:spcBef>
                <a:spcPts val="500"/>
              </a:spcBef>
              <a:spcAft>
                <a:spcPts val="500"/>
              </a:spcAft>
              <a:buFont typeface="Wingdings" pitchFamily="2" charset="2"/>
              <a:buChar char="§"/>
              <a:defRPr sz="3600">
                <a:solidFill>
                  <a:srgbClr val="7A0000"/>
                </a:solidFill>
                <a:latin typeface="Rockwell" pitchFamily="18" charset="0"/>
              </a:defRPr>
            </a:lvl2pPr>
            <a:lvl3pPr>
              <a:lnSpc>
                <a:spcPct val="100000"/>
              </a:lnSpc>
              <a:spcBef>
                <a:spcPts val="500"/>
              </a:spcBef>
              <a:spcAft>
                <a:spcPts val="500"/>
              </a:spcAft>
              <a:buFont typeface="Calibri" pitchFamily="34" charset="0"/>
              <a:buChar char="‒"/>
              <a:defRPr sz="3200">
                <a:solidFill>
                  <a:schemeClr val="accent4">
                    <a:lumMod val="50000"/>
                  </a:schemeClr>
                </a:solidFill>
                <a:latin typeface="Rockwell" pitchFamily="18" charset="0"/>
              </a:defRPr>
            </a:lvl3pPr>
            <a:lvl4pPr>
              <a:lnSpc>
                <a:spcPct val="100000"/>
              </a:lnSpc>
              <a:spcBef>
                <a:spcPts val="500"/>
              </a:spcBef>
              <a:spcAft>
                <a:spcPts val="500"/>
              </a:spcAft>
              <a:buFont typeface="Arial" pitchFamily="34" charset="0"/>
              <a:buChar char="•"/>
              <a:defRPr sz="2800">
                <a:latin typeface="Rockwell" pitchFamily="18" charset="0"/>
              </a:defRPr>
            </a:lvl4pPr>
            <a:lvl5pPr>
              <a:lnSpc>
                <a:spcPct val="100000"/>
              </a:lnSpc>
              <a:spcBef>
                <a:spcPts val="500"/>
              </a:spcBef>
              <a:spcAft>
                <a:spcPts val="500"/>
              </a:spcAft>
              <a:defRPr sz="2800">
                <a:latin typeface="Rockwell"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026" name="Picture 2" descr="C:\Users\Ours\Desktop\Picture1.png"/>
          <p:cNvPicPr>
            <a:picLocks noChangeAspect="1" noChangeArrowheads="1"/>
          </p:cNvPicPr>
          <p:nvPr userDrawn="1"/>
        </p:nvPicPr>
        <p:blipFill>
          <a:blip r:embed="rId4" cstate="print"/>
          <a:srcRect/>
          <a:stretch>
            <a:fillRect/>
          </a:stretch>
        </p:blipFill>
        <p:spPr bwMode="auto">
          <a:xfrm>
            <a:off x="552972" y="6317328"/>
            <a:ext cx="5976665" cy="640064"/>
          </a:xfrm>
          <a:prstGeom prst="rect">
            <a:avLst/>
          </a:prstGeom>
          <a:noFill/>
        </p:spPr>
      </p:pic>
      <p:sp>
        <p:nvSpPr>
          <p:cNvPr id="13" name="TextBox 12"/>
          <p:cNvSpPr txBox="1"/>
          <p:nvPr userDrawn="1"/>
        </p:nvSpPr>
        <p:spPr>
          <a:xfrm>
            <a:off x="724026" y="6707439"/>
            <a:ext cx="2183034" cy="276999"/>
          </a:xfrm>
          <a:prstGeom prst="rect">
            <a:avLst/>
          </a:prstGeom>
          <a:noFill/>
        </p:spPr>
        <p:txBody>
          <a:bodyPr wrap="none" rtlCol="0">
            <a:spAutoFit/>
          </a:bodyPr>
          <a:lstStyle/>
          <a:p>
            <a:r>
              <a:rPr lang="en-US" sz="1200" dirty="0" smtClean="0"/>
              <a:t>www.covenantuniversity.edu.ng</a:t>
            </a:r>
            <a:endParaRPr lang="en-GB" sz="1200" dirty="0"/>
          </a:p>
        </p:txBody>
      </p:sp>
      <p:cxnSp>
        <p:nvCxnSpPr>
          <p:cNvPr id="19" name="Straight Connector 18"/>
          <p:cNvCxnSpPr/>
          <p:nvPr userDrawn="1"/>
        </p:nvCxnSpPr>
        <p:spPr>
          <a:xfrm flipV="1">
            <a:off x="8689879" y="1340768"/>
            <a:ext cx="1800001" cy="0"/>
          </a:xfrm>
          <a:prstGeom prst="line">
            <a:avLst/>
          </a:prstGeom>
          <a:ln w="28575">
            <a:solidFill>
              <a:srgbClr val="662C5B"/>
            </a:solidFill>
          </a:ln>
        </p:spPr>
        <p:style>
          <a:lnRef idx="1">
            <a:schemeClr val="dk1"/>
          </a:lnRef>
          <a:fillRef idx="0">
            <a:schemeClr val="dk1"/>
          </a:fillRef>
          <a:effectRef idx="0">
            <a:schemeClr val="dk1"/>
          </a:effectRef>
          <a:fontRef idx="minor">
            <a:schemeClr val="tx1"/>
          </a:fontRef>
        </p:style>
      </p:cxnSp>
      <p:cxnSp>
        <p:nvCxnSpPr>
          <p:cNvPr id="21" name="Straight Connector 20"/>
          <p:cNvCxnSpPr/>
          <p:nvPr userDrawn="1"/>
        </p:nvCxnSpPr>
        <p:spPr>
          <a:xfrm flipV="1">
            <a:off x="10526064" y="1340768"/>
            <a:ext cx="71999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2" name="Straight Connector 21"/>
          <p:cNvCxnSpPr/>
          <p:nvPr userDrawn="1"/>
        </p:nvCxnSpPr>
        <p:spPr>
          <a:xfrm flipV="1">
            <a:off x="11282248" y="1340768"/>
            <a:ext cx="719999"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336" y="4406909"/>
            <a:ext cx="10365899"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336"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62E69B-9B3B-437C-9ADF-D56F423A0581}" type="datetimeFigureOut">
              <a:rPr lang="en-GB" smtClean="0"/>
              <a:pPr/>
              <a:t>13/10/2022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759" y="1600206"/>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9214" y="1600206"/>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462E69B-9B3B-437C-9ADF-D56F423A0581}" type="datetimeFigureOut">
              <a:rPr lang="en-GB" smtClean="0"/>
              <a:pPr/>
              <a:t>13/10/2022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4985"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4985"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462E69B-9B3B-437C-9ADF-D56F423A0581}" type="datetimeFigureOut">
              <a:rPr lang="en-GB" smtClean="0"/>
              <a:pPr/>
              <a:t>13/10/2022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462E69B-9B3B-437C-9ADF-D56F423A0581}" type="datetimeFigureOut">
              <a:rPr lang="en-GB" smtClean="0"/>
              <a:pPr/>
              <a:t>13/10/2022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62E69B-9B3B-437C-9ADF-D56F423A0581}" type="datetimeFigureOut">
              <a:rPr lang="en-GB" smtClean="0"/>
              <a:pPr/>
              <a:t>13/10/2022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765" y="273050"/>
            <a:ext cx="4012129"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7974" y="273059"/>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765" y="1435103"/>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2E69B-9B3B-437C-9ADF-D56F423A0581}" type="datetimeFigureOut">
              <a:rPr lang="en-GB" smtClean="0"/>
              <a:pPr/>
              <a:t>13/10/2022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DFEC63-AC9E-491C-B008-E83D881192CD}"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759" y="1600206"/>
            <a:ext cx="10975658"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760" y="6356359"/>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2E69B-9B3B-437C-9ADF-D56F423A0581}" type="datetimeFigureOut">
              <a:rPr lang="en-GB" smtClean="0"/>
              <a:pPr/>
              <a:t>13/10/2022</a:t>
            </a:fld>
            <a:endParaRPr lang="en-GB"/>
          </a:p>
        </p:txBody>
      </p:sp>
      <p:sp>
        <p:nvSpPr>
          <p:cNvPr id="5" name="Footer Placeholder 4"/>
          <p:cNvSpPr>
            <a:spLocks noGrp="1"/>
          </p:cNvSpPr>
          <p:nvPr>
            <p:ph type="ftr" sz="quarter" idx="3"/>
          </p:nvPr>
        </p:nvSpPr>
        <p:spPr>
          <a:xfrm>
            <a:off x="4166685" y="6356359"/>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9875" y="6356359"/>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FEC63-AC9E-491C-B008-E83D881192CD}"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72"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5975"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600" y="1600206"/>
            <a:ext cx="10975975"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603" y="6356358"/>
            <a:ext cx="284638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A4263-B01D-4F49-B558-EEB448DAF4C2}" type="datetimeFigureOut">
              <a:rPr lang="en-GB" smtClean="0"/>
              <a:pPr/>
              <a:t>13/10/2022</a:t>
            </a:fld>
            <a:endParaRPr lang="en-GB"/>
          </a:p>
        </p:txBody>
      </p:sp>
      <p:sp>
        <p:nvSpPr>
          <p:cNvPr id="5" name="Footer Placeholder 4"/>
          <p:cNvSpPr>
            <a:spLocks noGrp="1"/>
          </p:cNvSpPr>
          <p:nvPr>
            <p:ph type="ftr" sz="quarter" idx="3"/>
          </p:nvPr>
        </p:nvSpPr>
        <p:spPr>
          <a:xfrm>
            <a:off x="4167188" y="6356358"/>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9189" y="6356358"/>
            <a:ext cx="28463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BD965-F460-422A-A842-9BE9972FC43E}"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06386" y="1371600"/>
            <a:ext cx="11888789" cy="3124200"/>
          </a:xfrm>
        </p:spPr>
        <p:txBody>
          <a:bodyPr/>
          <a:lstStyle/>
          <a:p>
            <a:r>
              <a:rPr lang="en-US" sz="6600" b="1" dirty="0" smtClean="0">
                <a:latin typeface="Times New Roman" pitchFamily="18" charset="0"/>
                <a:ea typeface="ＭＳ Ｐゴシック" pitchFamily="34" charset="-128"/>
                <a:cs typeface="Times New Roman" pitchFamily="18" charset="0"/>
              </a:rPr>
              <a:t/>
            </a:r>
            <a:br>
              <a:rPr lang="en-US" sz="6600" b="1" dirty="0" smtClean="0">
                <a:latin typeface="Times New Roman" pitchFamily="18" charset="0"/>
                <a:ea typeface="ＭＳ Ｐゴシック" pitchFamily="34" charset="-128"/>
                <a:cs typeface="Times New Roman" pitchFamily="18" charset="0"/>
              </a:rPr>
            </a:br>
            <a:r>
              <a:rPr lang="en-US" sz="6600" b="1" dirty="0" smtClean="0">
                <a:latin typeface="Times New Roman" pitchFamily="18" charset="0"/>
                <a:ea typeface="ＭＳ Ｐゴシック" pitchFamily="34" charset="-128"/>
                <a:cs typeface="Times New Roman" pitchFamily="18" charset="0"/>
              </a:rPr>
              <a:t/>
            </a:r>
            <a:br>
              <a:rPr lang="en-US" sz="6600" b="1" dirty="0" smtClean="0">
                <a:latin typeface="Times New Roman" pitchFamily="18" charset="0"/>
                <a:ea typeface="ＭＳ Ｐゴシック" pitchFamily="34" charset="-128"/>
                <a:cs typeface="Times New Roman" pitchFamily="18" charset="0"/>
              </a:rPr>
            </a:br>
            <a:r>
              <a:rPr lang="en-US" sz="4800" b="1" dirty="0"/>
              <a:t>EIE 411</a:t>
            </a:r>
            <a:br>
              <a:rPr lang="en-US" sz="4800" b="1" dirty="0"/>
            </a:br>
            <a:r>
              <a:rPr lang="en-US" sz="4800" b="1" dirty="0"/>
              <a:t>COMPUTER ORGANIZATION AND ARCHITECTURE</a:t>
            </a:r>
            <a:br>
              <a:rPr lang="en-US" sz="4800" b="1" dirty="0"/>
            </a:br>
            <a:r>
              <a:rPr lang="en-US" sz="4800" i="1" dirty="0" smtClean="0">
                <a:latin typeface="Times New Roman" pitchFamily="18" charset="0"/>
                <a:ea typeface="ＭＳ Ｐゴシック" pitchFamily="34" charset="-128"/>
                <a:cs typeface="Times New Roman" pitchFamily="18" charset="0"/>
              </a:rPr>
              <a:t/>
            </a:r>
            <a:br>
              <a:rPr lang="en-US" sz="4800" i="1" dirty="0" smtClean="0">
                <a:latin typeface="Times New Roman" pitchFamily="18" charset="0"/>
                <a:ea typeface="ＭＳ Ｐゴシック" pitchFamily="34" charset="-128"/>
                <a:cs typeface="Times New Roman" pitchFamily="18" charset="0"/>
              </a:rPr>
            </a:br>
            <a:r>
              <a:rPr lang="en-US" sz="4800" dirty="0" smtClean="0">
                <a:latin typeface="Times New Roman" pitchFamily="18" charset="0"/>
                <a:ea typeface="ＭＳ Ｐゴシック" pitchFamily="34" charset="-128"/>
                <a:cs typeface="Times New Roman" pitchFamily="18" charset="0"/>
              </a:rPr>
              <a:t/>
            </a:r>
            <a:br>
              <a:rPr lang="en-US" sz="4800" dirty="0" smtClean="0">
                <a:latin typeface="Times New Roman" pitchFamily="18" charset="0"/>
                <a:ea typeface="ＭＳ Ｐゴシック" pitchFamily="34" charset="-128"/>
                <a:cs typeface="Times New Roman" pitchFamily="18" charset="0"/>
              </a:rPr>
            </a:br>
            <a:endParaRPr lang="en-US" sz="4800" dirty="0"/>
          </a:p>
        </p:txBody>
      </p:sp>
      <p:sp>
        <p:nvSpPr>
          <p:cNvPr id="7" name="Subtitle 6"/>
          <p:cNvSpPr>
            <a:spLocks noGrp="1"/>
          </p:cNvSpPr>
          <p:nvPr>
            <p:ph type="subTitle" idx="1"/>
          </p:nvPr>
        </p:nvSpPr>
        <p:spPr>
          <a:xfrm>
            <a:off x="2820987" y="4572000"/>
            <a:ext cx="9372600" cy="1447800"/>
          </a:xfrm>
        </p:spPr>
        <p:txBody>
          <a:bodyPr>
            <a:noAutofit/>
          </a:bodyPr>
          <a:lstStyle/>
          <a:p>
            <a:r>
              <a:rPr lang="en-US" sz="2400" b="1" dirty="0" smtClean="0"/>
              <a:t>MODULE </a:t>
            </a:r>
            <a:r>
              <a:rPr lang="en-US" sz="2400" b="1" dirty="0" smtClean="0"/>
              <a:t>2: </a:t>
            </a:r>
            <a:r>
              <a:rPr lang="en-US" sz="2400" b="1" dirty="0"/>
              <a:t>COMPUTER ARITHMETIC </a:t>
            </a:r>
          </a:p>
        </p:txBody>
      </p:sp>
      <p:sp>
        <p:nvSpPr>
          <p:cNvPr id="5" name="Subtitle 6"/>
          <p:cNvSpPr txBox="1">
            <a:spLocks/>
          </p:cNvSpPr>
          <p:nvPr/>
        </p:nvSpPr>
        <p:spPr>
          <a:xfrm>
            <a:off x="278476" y="6248400"/>
            <a:ext cx="11658601" cy="609600"/>
          </a:xfrm>
          <a:prstGeom prst="rect">
            <a:avLst/>
          </a:prstGeom>
          <a:solidFill>
            <a:srgbClr val="FFFFFF">
              <a:alpha val="74118"/>
            </a:srgbClr>
          </a:solidFill>
        </p:spPr>
        <p:txBody>
          <a:bodyPr vert="horz" lIns="91440" tIns="45720" rIns="91440" bIns="45720" rtlCol="0">
            <a:noAutofit/>
          </a:bodyPr>
          <a:lstStyle/>
          <a:p>
            <a:pPr lvl="0" algn="ctr">
              <a:spcBef>
                <a:spcPct val="20000"/>
              </a:spcBef>
              <a:defRPr/>
            </a:pPr>
            <a:endParaRPr lang="en-US" sz="2400" b="1" dirty="0">
              <a:latin typeface="Rockwell"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C3399"/>
                </a:solidFill>
              </a:rPr>
              <a:t>ONE'S COMPLEMENT:</a:t>
            </a:r>
            <a:endParaRPr lang="en-US" dirty="0">
              <a:solidFill>
                <a:srgbClr val="CC3399"/>
              </a:solidFill>
            </a:endParaRPr>
          </a:p>
        </p:txBody>
      </p:sp>
      <p:sp>
        <p:nvSpPr>
          <p:cNvPr id="3" name="Content Placeholder 2"/>
          <p:cNvSpPr>
            <a:spLocks noGrp="1"/>
          </p:cNvSpPr>
          <p:nvPr>
            <p:ph idx="1"/>
          </p:nvPr>
        </p:nvSpPr>
        <p:spPr>
          <a:xfrm>
            <a:off x="480963" y="1219200"/>
            <a:ext cx="10569624" cy="5257800"/>
          </a:xfrm>
        </p:spPr>
        <p:txBody>
          <a:bodyPr>
            <a:normAutofit/>
          </a:bodyPr>
          <a:lstStyle/>
          <a:p>
            <a:pPr>
              <a:buNone/>
            </a:pPr>
            <a:r>
              <a:rPr lang="en-US" sz="2800" b="1" dirty="0"/>
              <a:t> </a:t>
            </a:r>
            <a:r>
              <a:rPr lang="en-US" sz="2800" b="1" dirty="0" smtClean="0"/>
              <a:t>By </a:t>
            </a:r>
            <a:r>
              <a:rPr lang="en-US" sz="2800" b="1" dirty="0"/>
              <a:t>example</a:t>
            </a:r>
          </a:p>
          <a:p>
            <a:pPr>
              <a:buNone/>
            </a:pPr>
            <a:endParaRPr lang="en-US" sz="2800" b="1" dirty="0"/>
          </a:p>
          <a:p>
            <a:pPr>
              <a:buNone/>
            </a:pPr>
            <a:r>
              <a:rPr lang="en-US" sz="2800" b="1" dirty="0"/>
              <a:t>    00111 (7)         111110 (-1)           </a:t>
            </a:r>
            <a:r>
              <a:rPr lang="en-US" sz="2800" b="1" dirty="0" smtClean="0"/>
              <a:t>            </a:t>
            </a:r>
            <a:r>
              <a:rPr lang="en-US" sz="2800" b="1" dirty="0"/>
              <a:t>11110 (-1</a:t>
            </a:r>
            <a:r>
              <a:rPr lang="en-US" sz="2800" b="1" dirty="0" smtClean="0"/>
              <a:t>)</a:t>
            </a:r>
          </a:p>
          <a:p>
            <a:pPr>
              <a:buNone/>
            </a:pPr>
            <a:r>
              <a:rPr lang="en-US" sz="2800" b="1" dirty="0" smtClean="0"/>
              <a:t>+ </a:t>
            </a:r>
            <a:r>
              <a:rPr lang="en-US" sz="2800" b="1" dirty="0"/>
              <a:t>00101 (5)      </a:t>
            </a:r>
            <a:r>
              <a:rPr lang="en-US" sz="2800" b="1" dirty="0" smtClean="0"/>
              <a:t>+ </a:t>
            </a:r>
            <a:r>
              <a:rPr lang="en-US" sz="2800" b="1" dirty="0"/>
              <a:t>000010 (2)      </a:t>
            </a:r>
            <a:r>
              <a:rPr lang="en-US" sz="2800" b="1" dirty="0" smtClean="0"/>
              <a:t>               + </a:t>
            </a:r>
            <a:r>
              <a:rPr lang="en-US" sz="2800" b="1" dirty="0"/>
              <a:t>11100 (-3)</a:t>
            </a:r>
          </a:p>
          <a:p>
            <a:pPr>
              <a:buNone/>
            </a:pPr>
            <a:r>
              <a:rPr lang="en-US" sz="2800" b="1" dirty="0"/>
              <a:t>  </a:t>
            </a:r>
            <a:r>
              <a:rPr lang="en-US" sz="2800" b="1" dirty="0" smtClean="0"/>
              <a:t>  -----------              </a:t>
            </a:r>
            <a:r>
              <a:rPr lang="en-US" sz="2800" b="1" dirty="0"/>
              <a:t>------------          </a:t>
            </a:r>
            <a:r>
              <a:rPr lang="en-US" sz="2800" b="1" dirty="0" smtClean="0"/>
              <a:t>               </a:t>
            </a:r>
            <a:r>
              <a:rPr lang="en-US" sz="2800" b="1" dirty="0"/>
              <a:t>------------</a:t>
            </a:r>
          </a:p>
          <a:p>
            <a:pPr>
              <a:buNone/>
            </a:pPr>
            <a:r>
              <a:rPr lang="en-US" sz="2800" b="1" dirty="0"/>
              <a:t>    01100 (12)   </a:t>
            </a:r>
            <a:r>
              <a:rPr lang="en-US" sz="2800" b="1" dirty="0" smtClean="0"/>
              <a:t> </a:t>
            </a:r>
            <a:r>
              <a:rPr lang="en-US" sz="2800" b="1" dirty="0"/>
              <a:t>1 000000 (0) wrong!   </a:t>
            </a:r>
            <a:r>
              <a:rPr lang="en-US" sz="2800" b="1" dirty="0" smtClean="0"/>
              <a:t>       </a:t>
            </a:r>
            <a:r>
              <a:rPr lang="en-US" sz="2800" b="1" dirty="0"/>
              <a:t>1 11010 (-5) wrong!</a:t>
            </a:r>
          </a:p>
          <a:p>
            <a:pPr>
              <a:buNone/>
            </a:pPr>
            <a:r>
              <a:rPr lang="en-US" sz="2800" b="1" dirty="0"/>
              <a:t>		</a:t>
            </a:r>
            <a:r>
              <a:rPr lang="en-US" sz="2800" b="1" dirty="0" smtClean="0"/>
              <a:t>                               +  1                                  +  1</a:t>
            </a:r>
          </a:p>
          <a:p>
            <a:pPr>
              <a:buNone/>
            </a:pPr>
            <a:r>
              <a:rPr lang="en-US" sz="2800" b="1" dirty="0" smtClean="0"/>
              <a:t>	                                 ----------                             ----------</a:t>
            </a:r>
          </a:p>
          <a:p>
            <a:pPr>
              <a:buNone/>
            </a:pPr>
            <a:r>
              <a:rPr lang="en-US" sz="2800" b="1" dirty="0" smtClean="0"/>
              <a:t>                                         000001 (1) right!      11011 (-4) right!</a:t>
            </a:r>
          </a:p>
          <a:p>
            <a:pPr>
              <a:buNone/>
            </a:pPr>
            <a:endParaRPr lang="en-US" sz="28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837456"/>
          </a:xfrm>
        </p:spPr>
        <p:txBody>
          <a:bodyPr>
            <a:normAutofit fontScale="90000"/>
          </a:bodyPr>
          <a:lstStyle/>
          <a:p>
            <a:r>
              <a:rPr lang="en-US" dirty="0" smtClean="0">
                <a:solidFill>
                  <a:srgbClr val="CC3399"/>
                </a:solidFill>
              </a:rPr>
              <a:t>ONE'S COMPLEMENT: (CONT.)</a:t>
            </a:r>
          </a:p>
        </p:txBody>
      </p:sp>
      <p:sp>
        <p:nvSpPr>
          <p:cNvPr id="3" name="Content Placeholder 2"/>
          <p:cNvSpPr>
            <a:spLocks noGrp="1"/>
          </p:cNvSpPr>
          <p:nvPr>
            <p:ph idx="1"/>
          </p:nvPr>
        </p:nvSpPr>
        <p:spPr>
          <a:xfrm>
            <a:off x="611187" y="1412776"/>
            <a:ext cx="10668000" cy="4824536"/>
          </a:xfrm>
        </p:spPr>
        <p:txBody>
          <a:bodyPr>
            <a:normAutofit/>
          </a:bodyPr>
          <a:lstStyle/>
          <a:p>
            <a:pPr algn="just"/>
            <a:r>
              <a:rPr lang="en-US" b="1" dirty="0" smtClean="0"/>
              <a:t>So </a:t>
            </a:r>
            <a:r>
              <a:rPr lang="en-US" b="1" dirty="0"/>
              <a:t>it seems that if there is a carry </a:t>
            </a:r>
            <a:r>
              <a:rPr lang="en-US" b="1" dirty="0" smtClean="0"/>
              <a:t>out   </a:t>
            </a:r>
            <a:r>
              <a:rPr lang="en-US" b="1" dirty="0"/>
              <a:t>(of 1) from the </a:t>
            </a:r>
            <a:r>
              <a:rPr lang="en-US" b="1" dirty="0" err="1"/>
              <a:t>msb</a:t>
            </a:r>
            <a:r>
              <a:rPr lang="en-US" b="1" dirty="0"/>
              <a:t>, </a:t>
            </a:r>
            <a:r>
              <a:rPr lang="en-US" b="1" dirty="0" smtClean="0"/>
              <a:t>then the </a:t>
            </a:r>
            <a:r>
              <a:rPr lang="en-US" b="1" dirty="0"/>
              <a:t>result will be off by 1, so add 1 again to get the </a:t>
            </a:r>
            <a:r>
              <a:rPr lang="en-US" b="1" dirty="0" smtClean="0"/>
              <a:t>correct </a:t>
            </a:r>
            <a:r>
              <a:rPr lang="en-US" b="1" dirty="0"/>
              <a:t>result.  (Implementation in HW called an "end around </a:t>
            </a:r>
            <a:r>
              <a:rPr lang="en-US" b="1" dirty="0" err="1"/>
              <a:t>carrry</a:t>
            </a:r>
            <a:r>
              <a:rPr lang="en-US" b="1" dirty="0"/>
              <a:t>.")</a:t>
            </a:r>
          </a:p>
          <a:p>
            <a:pPr marL="0" indent="0" algn="just">
              <a:buNone/>
            </a:pPr>
            <a:endParaRPr lang="en-US"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837456"/>
          </a:xfrm>
        </p:spPr>
        <p:txBody>
          <a:bodyPr>
            <a:normAutofit fontScale="90000"/>
          </a:bodyPr>
          <a:lstStyle/>
          <a:p>
            <a:r>
              <a:rPr lang="en-US" dirty="0" smtClean="0">
                <a:solidFill>
                  <a:srgbClr val="CC3399"/>
                </a:solidFill>
              </a:rPr>
              <a:t>TWO'S COMPLEMENT:</a:t>
            </a:r>
          </a:p>
        </p:txBody>
      </p:sp>
      <p:sp>
        <p:nvSpPr>
          <p:cNvPr id="3" name="Content Placeholder 2"/>
          <p:cNvSpPr>
            <a:spLocks noGrp="1"/>
          </p:cNvSpPr>
          <p:nvPr>
            <p:ph idx="1"/>
          </p:nvPr>
        </p:nvSpPr>
        <p:spPr>
          <a:xfrm>
            <a:off x="306387" y="1066800"/>
            <a:ext cx="11125200" cy="5170512"/>
          </a:xfrm>
        </p:spPr>
        <p:txBody>
          <a:bodyPr>
            <a:normAutofit/>
          </a:bodyPr>
          <a:lstStyle/>
          <a:p>
            <a:pPr marL="0" indent="0" algn="just">
              <a:buNone/>
            </a:pPr>
            <a:r>
              <a:rPr lang="en-US" b="1" dirty="0"/>
              <a:t> </a:t>
            </a:r>
            <a:r>
              <a:rPr lang="en-US" b="1" dirty="0" smtClean="0"/>
              <a:t>Rules</a:t>
            </a:r>
            <a:r>
              <a:rPr lang="en-US" b="1" dirty="0"/>
              <a:t>:</a:t>
            </a:r>
          </a:p>
          <a:p>
            <a:pPr marL="0" indent="0" algn="just">
              <a:buNone/>
            </a:pPr>
            <a:r>
              <a:rPr lang="en-US" b="1" dirty="0"/>
              <a:t>     - just add all the bits</a:t>
            </a:r>
          </a:p>
          <a:p>
            <a:pPr marL="0" indent="0" algn="just">
              <a:buNone/>
            </a:pPr>
            <a:r>
              <a:rPr lang="en-US" b="1" dirty="0"/>
              <a:t>     - throw away any carry out of the </a:t>
            </a:r>
            <a:r>
              <a:rPr lang="en-US" b="1" dirty="0" err="1"/>
              <a:t>msb</a:t>
            </a:r>
            <a:endParaRPr lang="en-US" b="1" dirty="0"/>
          </a:p>
          <a:p>
            <a:pPr marL="0" indent="0" algn="just">
              <a:buNone/>
            </a:pPr>
            <a:r>
              <a:rPr lang="en-US" b="1" dirty="0"/>
              <a:t>     - (same as for unsigned!)</a:t>
            </a:r>
          </a:p>
          <a:p>
            <a:pPr marL="0" indent="0" algn="just">
              <a:buNone/>
            </a:pPr>
            <a:endParaRPr 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3399"/>
                </a:solidFill>
              </a:rPr>
              <a:t>TWO'S COMPLEMENT</a:t>
            </a:r>
            <a:r>
              <a:rPr lang="en-US" dirty="0" smtClean="0">
                <a:solidFill>
                  <a:srgbClr val="CC3399"/>
                </a:solidFill>
              </a:rPr>
              <a:t>: (cont.)</a:t>
            </a:r>
          </a:p>
        </p:txBody>
      </p:sp>
      <p:sp>
        <p:nvSpPr>
          <p:cNvPr id="3" name="Content Placeholder 2"/>
          <p:cNvSpPr>
            <a:spLocks noGrp="1"/>
          </p:cNvSpPr>
          <p:nvPr>
            <p:ph idx="1"/>
          </p:nvPr>
        </p:nvSpPr>
        <p:spPr>
          <a:xfrm>
            <a:off x="230187" y="1066800"/>
            <a:ext cx="11582399" cy="5170512"/>
          </a:xfrm>
        </p:spPr>
        <p:txBody>
          <a:bodyPr>
            <a:normAutofit/>
          </a:bodyPr>
          <a:lstStyle/>
          <a:p>
            <a:pPr marL="0" indent="0" algn="just">
              <a:buNone/>
            </a:pPr>
            <a:r>
              <a:rPr lang="en-US" sz="2800" b="1" dirty="0" smtClean="0"/>
              <a:t>Examples</a:t>
            </a:r>
            <a:endParaRPr lang="en-US" sz="2800" b="1" dirty="0"/>
          </a:p>
          <a:p>
            <a:pPr marL="0" indent="0" algn="just">
              <a:buNone/>
            </a:pPr>
            <a:endParaRPr lang="en-US" sz="2800" b="1" dirty="0"/>
          </a:p>
          <a:p>
            <a:pPr marL="0" indent="0" algn="just">
              <a:buNone/>
            </a:pPr>
            <a:endParaRPr lang="en-US" sz="2800" b="1" dirty="0"/>
          </a:p>
          <a:p>
            <a:pPr marL="0" indent="0" algn="just">
              <a:buNone/>
            </a:pPr>
            <a:r>
              <a:rPr lang="en-US" sz="2800" b="1" dirty="0"/>
              <a:t>    00011 (3)         101000               111111 (-1)</a:t>
            </a:r>
          </a:p>
          <a:p>
            <a:pPr marL="0" indent="0" algn="just">
              <a:buNone/>
            </a:pPr>
            <a:r>
              <a:rPr lang="en-US" sz="2800" b="1" dirty="0" smtClean="0"/>
              <a:t>+ </a:t>
            </a:r>
            <a:r>
              <a:rPr lang="en-US" sz="2800" b="1" dirty="0"/>
              <a:t>11100 (-4)    </a:t>
            </a:r>
            <a:r>
              <a:rPr lang="en-US" sz="2800" b="1" dirty="0" smtClean="0"/>
              <a:t>+ </a:t>
            </a:r>
            <a:r>
              <a:rPr lang="en-US" sz="2800" b="1" dirty="0"/>
              <a:t>010000             + 001000 (8)</a:t>
            </a:r>
          </a:p>
          <a:p>
            <a:pPr marL="0" indent="0" algn="just">
              <a:buNone/>
            </a:pPr>
            <a:r>
              <a:rPr lang="en-US" sz="2800" b="1" dirty="0" smtClean="0"/>
              <a:t>    ------------           ----------             ----------------</a:t>
            </a:r>
            <a:endParaRPr lang="en-US" sz="2800" b="1" dirty="0"/>
          </a:p>
          <a:p>
            <a:pPr marL="0" indent="0" algn="just">
              <a:buNone/>
            </a:pPr>
            <a:r>
              <a:rPr lang="en-US" sz="2800" b="1" dirty="0"/>
              <a:t>    11111 (-1)        111000             1 000111 (7)</a:t>
            </a:r>
          </a:p>
          <a:p>
            <a:pPr marL="0" indent="0" algn="just">
              <a:buNone/>
            </a:pPr>
            <a:endParaRPr lang="en-US" sz="2800" b="1" dirty="0" smtClean="0"/>
          </a:p>
          <a:p>
            <a:pPr algn="just"/>
            <a:endParaRPr lang="en-US"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3399"/>
                </a:solidFill>
              </a:rPr>
              <a:t>TWO'S COMPLEMENT: (cont.)</a:t>
            </a:r>
            <a:endParaRPr lang="en-US" dirty="0" smtClean="0">
              <a:solidFill>
                <a:srgbClr val="CC3399"/>
              </a:solidFill>
            </a:endParaRPr>
          </a:p>
        </p:txBody>
      </p:sp>
      <p:sp>
        <p:nvSpPr>
          <p:cNvPr id="3" name="Content Placeholder 2"/>
          <p:cNvSpPr>
            <a:spLocks noGrp="1"/>
          </p:cNvSpPr>
          <p:nvPr>
            <p:ph idx="1"/>
          </p:nvPr>
        </p:nvSpPr>
        <p:spPr>
          <a:xfrm>
            <a:off x="239412" y="1412776"/>
            <a:ext cx="11192175" cy="4824536"/>
          </a:xfrm>
        </p:spPr>
        <p:txBody>
          <a:bodyPr>
            <a:normAutofit/>
          </a:bodyPr>
          <a:lstStyle/>
          <a:p>
            <a:pPr algn="just">
              <a:buFont typeface="Wingdings" panose="05000000000000000000" pitchFamily="2" charset="2"/>
              <a:buChar char="Ø"/>
            </a:pPr>
            <a:r>
              <a:rPr lang="en-US" b="1" dirty="0" smtClean="0"/>
              <a:t>After </a:t>
            </a:r>
            <a:r>
              <a:rPr lang="en-US" b="1" dirty="0"/>
              <a:t>seeing examples for all these representations, you may see</a:t>
            </a:r>
          </a:p>
          <a:p>
            <a:pPr marL="0" indent="0" algn="just">
              <a:buNone/>
            </a:pPr>
            <a:r>
              <a:rPr lang="en-US" b="1" dirty="0" smtClean="0"/>
              <a:t>   why </a:t>
            </a:r>
            <a:r>
              <a:rPr lang="en-US" b="1" dirty="0"/>
              <a:t>2's complement addition requires </a:t>
            </a:r>
            <a:r>
              <a:rPr lang="en-US" b="1" dirty="0" smtClean="0"/>
              <a:t>         simpler </a:t>
            </a:r>
            <a:r>
              <a:rPr lang="en-US" b="1" dirty="0"/>
              <a:t>hardware </a:t>
            </a:r>
            <a:r>
              <a:rPr lang="en-US" b="1" dirty="0" smtClean="0"/>
              <a:t>than sign magnitude </a:t>
            </a:r>
            <a:r>
              <a:rPr lang="en-US" b="1" dirty="0"/>
              <a:t>or one's complement addition.</a:t>
            </a:r>
          </a:p>
          <a:p>
            <a:pPr marL="0" indent="0" algn="just">
              <a:buNone/>
            </a:pPr>
            <a:endParaRPr lang="en-US"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3399"/>
                </a:solidFill>
              </a:rPr>
              <a:t>SUBTRACTION</a:t>
            </a:r>
            <a:endParaRPr lang="en-US" dirty="0" smtClean="0">
              <a:solidFill>
                <a:srgbClr val="CC3399"/>
              </a:solidFill>
            </a:endParaRPr>
          </a:p>
        </p:txBody>
      </p:sp>
      <p:sp>
        <p:nvSpPr>
          <p:cNvPr id="3" name="Content Placeholder 2"/>
          <p:cNvSpPr>
            <a:spLocks noGrp="1"/>
          </p:cNvSpPr>
          <p:nvPr>
            <p:ph idx="1"/>
          </p:nvPr>
        </p:nvSpPr>
        <p:spPr>
          <a:xfrm>
            <a:off x="239412" y="1143000"/>
            <a:ext cx="10963575" cy="5094312"/>
          </a:xfrm>
        </p:spPr>
        <p:txBody>
          <a:bodyPr>
            <a:normAutofit/>
          </a:bodyPr>
          <a:lstStyle/>
          <a:p>
            <a:pPr marL="0" indent="0" algn="just">
              <a:buNone/>
            </a:pPr>
            <a:r>
              <a:rPr lang="en-US" sz="3600" b="1" dirty="0" smtClean="0"/>
              <a:t>General </a:t>
            </a:r>
            <a:r>
              <a:rPr lang="en-US" sz="3600" b="1" dirty="0"/>
              <a:t>rules:</a:t>
            </a:r>
          </a:p>
          <a:p>
            <a:pPr marL="0" indent="0" algn="just">
              <a:buNone/>
            </a:pPr>
            <a:r>
              <a:rPr lang="en-US" sz="3600" b="1" dirty="0"/>
              <a:t>    1 - 1 = 0</a:t>
            </a:r>
          </a:p>
          <a:p>
            <a:pPr marL="0" indent="0" algn="just">
              <a:buNone/>
            </a:pPr>
            <a:r>
              <a:rPr lang="en-US" sz="3600" b="1" dirty="0"/>
              <a:t>    0 - 0 = 0</a:t>
            </a:r>
          </a:p>
          <a:p>
            <a:pPr marL="0" indent="0" algn="just">
              <a:buNone/>
            </a:pPr>
            <a:r>
              <a:rPr lang="en-US" sz="3600" b="1" dirty="0"/>
              <a:t>    1 - 0 = 1</a:t>
            </a:r>
          </a:p>
          <a:p>
            <a:pPr marL="0" indent="0" algn="just">
              <a:buNone/>
            </a:pPr>
            <a:r>
              <a:rPr lang="en-US" sz="3600" b="1" dirty="0"/>
              <a:t>   10 - 1 = 1</a:t>
            </a:r>
          </a:p>
          <a:p>
            <a:pPr marL="0" indent="0" algn="just">
              <a:buNone/>
            </a:pPr>
            <a:r>
              <a:rPr lang="en-US" sz="3600" b="1" dirty="0"/>
              <a:t>    0 - 1 = borrow!</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685056"/>
          </a:xfrm>
        </p:spPr>
        <p:txBody>
          <a:bodyPr>
            <a:normAutofit fontScale="90000"/>
          </a:bodyPr>
          <a:lstStyle/>
          <a:p>
            <a:r>
              <a:rPr lang="en-US" dirty="0" smtClean="0">
                <a:solidFill>
                  <a:srgbClr val="CC3399"/>
                </a:solidFill>
              </a:rPr>
              <a:t>SUBTRACTION (cont.)</a:t>
            </a:r>
          </a:p>
        </p:txBody>
      </p:sp>
      <p:sp>
        <p:nvSpPr>
          <p:cNvPr id="3" name="Content Placeholder 2"/>
          <p:cNvSpPr>
            <a:spLocks noGrp="1"/>
          </p:cNvSpPr>
          <p:nvPr>
            <p:ph idx="1"/>
          </p:nvPr>
        </p:nvSpPr>
        <p:spPr>
          <a:xfrm>
            <a:off x="239412" y="990600"/>
            <a:ext cx="10963575" cy="5246711"/>
          </a:xfrm>
        </p:spPr>
        <p:txBody>
          <a:bodyPr>
            <a:normAutofit fontScale="62500" lnSpcReduction="20000"/>
          </a:bodyPr>
          <a:lstStyle/>
          <a:p>
            <a:pPr marL="0" indent="0" algn="just">
              <a:buNone/>
            </a:pPr>
            <a:r>
              <a:rPr lang="en-US" dirty="0"/>
              <a:t>unsigned:</a:t>
            </a:r>
          </a:p>
          <a:p>
            <a:pPr marL="0" indent="0" algn="just">
              <a:buNone/>
            </a:pPr>
            <a:r>
              <a:rPr lang="en-US" dirty="0"/>
              <a:t> </a:t>
            </a:r>
          </a:p>
          <a:p>
            <a:pPr marL="0" indent="0" algn="just">
              <a:buNone/>
            </a:pPr>
            <a:r>
              <a:rPr lang="en-US" dirty="0"/>
              <a:t>  -  it only makes sense to subtract a smaller number from a larger one</a:t>
            </a:r>
          </a:p>
          <a:p>
            <a:pPr marL="0" indent="0" algn="just">
              <a:buNone/>
            </a:pPr>
            <a:endParaRPr lang="en-US" dirty="0"/>
          </a:p>
          <a:p>
            <a:pPr marL="0" indent="0" algn="just">
              <a:buNone/>
            </a:pPr>
            <a:r>
              <a:rPr lang="en-US" dirty="0"/>
              <a:t>  examples</a:t>
            </a:r>
          </a:p>
          <a:p>
            <a:pPr marL="0" indent="0" algn="just">
              <a:buNone/>
            </a:pPr>
            <a:endParaRPr lang="en-US" dirty="0"/>
          </a:p>
          <a:p>
            <a:pPr marL="0" indent="0" algn="just">
              <a:buNone/>
            </a:pPr>
            <a:endParaRPr lang="en-US" dirty="0"/>
          </a:p>
          <a:p>
            <a:pPr marL="0" indent="0" algn="just">
              <a:buNone/>
            </a:pPr>
            <a:r>
              <a:rPr lang="en-US" dirty="0"/>
              <a:t>     1011 (11)   must borrow</a:t>
            </a:r>
          </a:p>
          <a:p>
            <a:pPr marL="0" indent="0" algn="just">
              <a:buNone/>
            </a:pPr>
            <a:r>
              <a:rPr lang="en-US" dirty="0"/>
              <a:t>  -  0111 (7)</a:t>
            </a:r>
          </a:p>
          <a:p>
            <a:pPr marL="0" indent="0" algn="just">
              <a:buNone/>
            </a:pPr>
            <a:r>
              <a:rPr lang="en-US" dirty="0"/>
              <a:t>  ------------</a:t>
            </a:r>
          </a:p>
          <a:p>
            <a:pPr marL="0" indent="0" algn="just">
              <a:buNone/>
            </a:pPr>
            <a:r>
              <a:rPr lang="en-US" dirty="0"/>
              <a:t>     0100 (4)</a:t>
            </a:r>
          </a:p>
          <a:p>
            <a:pPr marL="0" indent="0" algn="just">
              <a:buNone/>
            </a:pP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608856"/>
          </a:xfrm>
        </p:spPr>
        <p:txBody>
          <a:bodyPr>
            <a:normAutofit fontScale="90000"/>
          </a:bodyPr>
          <a:lstStyle/>
          <a:p>
            <a:r>
              <a:rPr lang="en-US" dirty="0">
                <a:solidFill>
                  <a:srgbClr val="CC3399"/>
                </a:solidFill>
              </a:rPr>
              <a:t>SUBTRACTION (cont.)</a:t>
            </a:r>
            <a:endParaRPr lang="en-US" dirty="0" smtClean="0">
              <a:solidFill>
                <a:srgbClr val="CC3399"/>
              </a:solidFill>
            </a:endParaRPr>
          </a:p>
        </p:txBody>
      </p:sp>
      <p:sp>
        <p:nvSpPr>
          <p:cNvPr id="3" name="Content Placeholder 2"/>
          <p:cNvSpPr>
            <a:spLocks noGrp="1"/>
          </p:cNvSpPr>
          <p:nvPr>
            <p:ph idx="1"/>
          </p:nvPr>
        </p:nvSpPr>
        <p:spPr>
          <a:xfrm>
            <a:off x="239412" y="762000"/>
            <a:ext cx="10963575" cy="5475312"/>
          </a:xfrm>
        </p:spPr>
        <p:txBody>
          <a:bodyPr>
            <a:normAutofit fontScale="92500" lnSpcReduction="10000"/>
          </a:bodyPr>
          <a:lstStyle/>
          <a:p>
            <a:pPr marL="0" indent="0">
              <a:buNone/>
            </a:pPr>
            <a:r>
              <a:rPr lang="en-US" dirty="0"/>
              <a:t>sign magnitude:</a:t>
            </a:r>
          </a:p>
          <a:p>
            <a:pPr marL="0" indent="0">
              <a:buNone/>
            </a:pPr>
            <a:endParaRPr lang="en-US" dirty="0"/>
          </a:p>
          <a:p>
            <a:pPr marL="0" indent="0">
              <a:buNone/>
            </a:pPr>
            <a:r>
              <a:rPr lang="en-US" dirty="0"/>
              <a:t>  - if the signs are the same, then do subtraction</a:t>
            </a:r>
          </a:p>
          <a:p>
            <a:pPr marL="0" indent="0">
              <a:buNone/>
            </a:pPr>
            <a:r>
              <a:rPr lang="en-US" dirty="0"/>
              <a:t>  - if signs are different, then change the problem to addition</a:t>
            </a:r>
          </a:p>
          <a:p>
            <a:pPr marL="0" indent="0">
              <a:buNone/>
            </a:pPr>
            <a:r>
              <a:rPr lang="en-US" dirty="0"/>
              <a:t>  - compare magnitudes, then subtract smaller from larger</a:t>
            </a:r>
          </a:p>
          <a:p>
            <a:pPr marL="0" indent="0">
              <a:buNone/>
            </a:pPr>
            <a:r>
              <a:rPr lang="en-US" dirty="0"/>
              <a:t>  - if the order is switched, then switch the sign too.</a:t>
            </a:r>
          </a:p>
          <a:p>
            <a:pPr marL="0" indent="0">
              <a:buNone/>
            </a:pP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3399"/>
                </a:solidFill>
              </a:rPr>
              <a:t>SUBTRACTION (cont.)</a:t>
            </a:r>
            <a:endParaRPr lang="en-US" dirty="0" smtClean="0">
              <a:solidFill>
                <a:srgbClr val="CC3399"/>
              </a:solidFill>
            </a:endParaRPr>
          </a:p>
        </p:txBody>
      </p:sp>
      <p:sp>
        <p:nvSpPr>
          <p:cNvPr id="3" name="Content Placeholder 2"/>
          <p:cNvSpPr>
            <a:spLocks noGrp="1"/>
          </p:cNvSpPr>
          <p:nvPr>
            <p:ph idx="1"/>
          </p:nvPr>
        </p:nvSpPr>
        <p:spPr>
          <a:xfrm>
            <a:off x="239412" y="1412776"/>
            <a:ext cx="10963575" cy="4824536"/>
          </a:xfrm>
        </p:spPr>
        <p:txBody>
          <a:bodyPr>
            <a:normAutofit/>
          </a:bodyPr>
          <a:lstStyle/>
          <a:p>
            <a:pPr>
              <a:buNone/>
            </a:pPr>
            <a:r>
              <a:rPr lang="en-US" dirty="0"/>
              <a:t>- when the integers are of the opposite sign, then do</a:t>
            </a:r>
          </a:p>
          <a:p>
            <a:pPr>
              <a:buNone/>
            </a:pPr>
            <a:r>
              <a:rPr lang="en-US" dirty="0"/>
              <a:t>	a - b    becomes   a + (-b)</a:t>
            </a:r>
          </a:p>
          <a:p>
            <a:pPr>
              <a:buNone/>
            </a:pPr>
            <a:r>
              <a:rPr lang="en-US" dirty="0"/>
              <a:t>	a + b    becomes   a - (-b)</a:t>
            </a:r>
          </a:p>
          <a:p>
            <a:pPr>
              <a:buNone/>
            </a:pPr>
            <a:endParaRPr lang="en-US" dirty="0"/>
          </a:p>
          <a:p>
            <a:pPr>
              <a:buNone/>
            </a:pP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304056"/>
          </a:xfrm>
        </p:spPr>
        <p:txBody>
          <a:bodyPr>
            <a:noAutofit/>
          </a:bodyPr>
          <a:lstStyle/>
          <a:p>
            <a:r>
              <a:rPr lang="en-US" sz="1800" dirty="0">
                <a:solidFill>
                  <a:srgbClr val="CC3399"/>
                </a:solidFill>
              </a:rPr>
              <a:t>SUBTRACTION (cont.)</a:t>
            </a:r>
            <a:endParaRPr lang="en-US" sz="1800" dirty="0" smtClean="0">
              <a:solidFill>
                <a:srgbClr val="CC3399"/>
              </a:solidFill>
            </a:endParaRPr>
          </a:p>
        </p:txBody>
      </p:sp>
      <p:sp>
        <p:nvSpPr>
          <p:cNvPr id="4" name="Content Placeholder 3"/>
          <p:cNvSpPr>
            <a:spLocks noGrp="1"/>
          </p:cNvSpPr>
          <p:nvPr>
            <p:ph idx="1"/>
          </p:nvPr>
        </p:nvSpPr>
        <p:spPr>
          <a:xfrm>
            <a:off x="239412" y="533400"/>
            <a:ext cx="11716352" cy="5703912"/>
          </a:xfrm>
        </p:spPr>
        <p:txBody>
          <a:bodyPr>
            <a:normAutofit lnSpcReduction="10000"/>
          </a:bodyPr>
          <a:lstStyle/>
          <a:p>
            <a:pPr marL="0" indent="0">
              <a:buNone/>
            </a:pPr>
            <a:r>
              <a:rPr lang="en-US" sz="2800" dirty="0"/>
              <a:t>examples</a:t>
            </a:r>
          </a:p>
          <a:p>
            <a:pPr marL="0" indent="0">
              <a:buNone/>
            </a:pPr>
            <a:endParaRPr lang="en-US" sz="2800" dirty="0"/>
          </a:p>
          <a:p>
            <a:pPr marL="0" indent="0">
              <a:buNone/>
            </a:pPr>
            <a:r>
              <a:rPr lang="en-US" sz="2800" dirty="0"/>
              <a:t>   0 00111 (7)             1 11000 (-24</a:t>
            </a:r>
            <a:r>
              <a:rPr lang="en-US" sz="2800" dirty="0" smtClean="0"/>
              <a:t>)</a:t>
            </a:r>
          </a:p>
          <a:p>
            <a:pPr marL="0" indent="0">
              <a:buNone/>
            </a:pPr>
            <a:r>
              <a:rPr lang="en-US" sz="2800" dirty="0" smtClean="0"/>
              <a:t> - 0 11000 (24)        - 1 00010 (-2)</a:t>
            </a:r>
          </a:p>
          <a:p>
            <a:pPr marL="0" indent="0">
              <a:buNone/>
            </a:pPr>
            <a:r>
              <a:rPr lang="en-US" sz="2800" dirty="0" smtClean="0"/>
              <a:t>------------------          </a:t>
            </a:r>
            <a:r>
              <a:rPr lang="en-US" sz="2800" dirty="0"/>
              <a:t>--------------</a:t>
            </a:r>
          </a:p>
          <a:p>
            <a:pPr marL="0" indent="0">
              <a:buNone/>
            </a:pPr>
            <a:r>
              <a:rPr lang="en-US" sz="2800" dirty="0"/>
              <a:t>                           </a:t>
            </a:r>
            <a:r>
              <a:rPr lang="en-US" sz="2800" dirty="0" smtClean="0"/>
              <a:t>          1 </a:t>
            </a:r>
            <a:r>
              <a:rPr lang="en-US" sz="2800" dirty="0"/>
              <a:t>10110 (-22)</a:t>
            </a:r>
          </a:p>
          <a:p>
            <a:pPr marL="0" indent="0">
              <a:buNone/>
            </a:pPr>
            <a:r>
              <a:rPr lang="en-US" sz="2800" dirty="0"/>
              <a:t>do 0 11000 (24)</a:t>
            </a:r>
          </a:p>
          <a:p>
            <a:pPr marL="0" indent="0">
              <a:buNone/>
            </a:pPr>
            <a:r>
              <a:rPr lang="en-US" sz="2800" dirty="0" smtClean="0"/>
              <a:t>    </a:t>
            </a:r>
            <a:r>
              <a:rPr lang="en-US" sz="2800" dirty="0"/>
              <a:t>- 0 00111 (7)</a:t>
            </a:r>
          </a:p>
          <a:p>
            <a:pPr marL="0" indent="0">
              <a:buNone/>
            </a:pPr>
            <a:r>
              <a:rPr lang="en-US" sz="2800" dirty="0" smtClean="0"/>
              <a:t>      </a:t>
            </a:r>
            <a:r>
              <a:rPr lang="en-US" sz="2800" dirty="0"/>
              <a:t>--------------</a:t>
            </a:r>
          </a:p>
          <a:p>
            <a:pPr marL="0" indent="0">
              <a:buNone/>
            </a:pPr>
            <a:r>
              <a:rPr lang="en-US" sz="2800" dirty="0"/>
              <a:t>   </a:t>
            </a:r>
            <a:r>
              <a:rPr lang="en-US" sz="2800" dirty="0" smtClean="0"/>
              <a:t>  1 </a:t>
            </a:r>
            <a:r>
              <a:rPr lang="en-US" sz="2800" dirty="0"/>
              <a:t>10001 (-17)</a:t>
            </a:r>
          </a:p>
          <a:p>
            <a:pPr marL="0" indent="0">
              <a:buNone/>
            </a:pPr>
            <a:r>
              <a:rPr lang="en-US" sz="2800" dirty="0"/>
              <a:t>   (switch sign since the order of the subtraction was reversed)</a:t>
            </a:r>
          </a:p>
          <a:p>
            <a:pPr marL="0" indent="0">
              <a:buNone/>
            </a:pPr>
            <a:endParaRPr lang="en-US" sz="28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C3399"/>
                </a:solidFill>
              </a:rPr>
              <a:t>MODULE 2</a:t>
            </a:r>
            <a:endParaRPr lang="en-US" dirty="0">
              <a:solidFill>
                <a:srgbClr val="CC3399"/>
              </a:solidFill>
            </a:endParaRP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Computer </a:t>
            </a:r>
            <a:r>
              <a:rPr lang="en-US" dirty="0"/>
              <a:t>Arithmetic</a:t>
            </a:r>
            <a:r>
              <a:rPr lang="en-US" dirty="0" smtClean="0"/>
              <a:t>:</a:t>
            </a:r>
          </a:p>
          <a:p>
            <a:pPr marL="0" indent="0">
              <a:buNone/>
            </a:pPr>
            <a:r>
              <a:rPr lang="en-US" dirty="0" smtClean="0">
                <a:solidFill>
                  <a:srgbClr val="CC3399"/>
                </a:solidFill>
              </a:rPr>
              <a:t>1. </a:t>
            </a:r>
            <a:r>
              <a:rPr lang="en-US" dirty="0" smtClean="0"/>
              <a:t>Integer arithmetic; </a:t>
            </a:r>
          </a:p>
          <a:p>
            <a:pPr marL="0" indent="0">
              <a:buNone/>
            </a:pPr>
            <a:r>
              <a:rPr lang="en-US" dirty="0" smtClean="0"/>
              <a:t>(</a:t>
            </a:r>
            <a:r>
              <a:rPr lang="en-US" dirty="0"/>
              <a:t>addition, subtraction, multiplication, division), </a:t>
            </a:r>
            <a:endParaRPr lang="en-US" dirty="0" smtClean="0"/>
          </a:p>
          <a:p>
            <a:pPr marL="0" indent="0">
              <a:buNone/>
            </a:pPr>
            <a:r>
              <a:rPr lang="en-US" dirty="0" smtClean="0">
                <a:solidFill>
                  <a:srgbClr val="CC3399"/>
                </a:solidFill>
              </a:rPr>
              <a:t>2.</a:t>
            </a:r>
            <a:r>
              <a:rPr lang="en-US" dirty="0" smtClean="0"/>
              <a:t> Floating-point </a:t>
            </a:r>
            <a:r>
              <a:rPr lang="en-US" dirty="0"/>
              <a:t>representation (IEEE</a:t>
            </a:r>
            <a:r>
              <a:rPr lang="en-US" dirty="0" smtClean="0"/>
              <a:t>),</a:t>
            </a:r>
          </a:p>
          <a:p>
            <a:pPr marL="0" indent="0">
              <a:buNone/>
            </a:pPr>
            <a:r>
              <a:rPr lang="en-US" dirty="0" smtClean="0">
                <a:solidFill>
                  <a:srgbClr val="CC3399"/>
                </a:solidFill>
              </a:rPr>
              <a:t>3.</a:t>
            </a:r>
            <a:r>
              <a:rPr lang="en-US" dirty="0" smtClean="0"/>
              <a:t> Floating-point </a:t>
            </a:r>
            <a:r>
              <a:rPr lang="en-US" dirty="0"/>
              <a:t>arithmetic. </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2038003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3399"/>
                </a:solidFill>
              </a:rPr>
              <a:t>SUBTRACTION (cont.)</a:t>
            </a:r>
            <a:endParaRPr lang="en-US" dirty="0" smtClean="0">
              <a:solidFill>
                <a:srgbClr val="CC3399"/>
              </a:solidFill>
            </a:endParaRPr>
          </a:p>
        </p:txBody>
      </p:sp>
      <p:sp>
        <p:nvSpPr>
          <p:cNvPr id="3" name="Content Placeholder 2"/>
          <p:cNvSpPr>
            <a:spLocks noGrp="1"/>
          </p:cNvSpPr>
          <p:nvPr>
            <p:ph idx="1"/>
          </p:nvPr>
        </p:nvSpPr>
        <p:spPr>
          <a:xfrm>
            <a:off x="239412" y="1412776"/>
            <a:ext cx="10963575" cy="4824536"/>
          </a:xfrm>
        </p:spPr>
        <p:txBody>
          <a:bodyPr>
            <a:normAutofit/>
          </a:bodyPr>
          <a:lstStyle/>
          <a:p>
            <a:pPr marL="0" indent="0" algn="just">
              <a:buNone/>
            </a:pPr>
            <a:r>
              <a:rPr lang="en-US" dirty="0"/>
              <a:t>one's complement:</a:t>
            </a:r>
          </a:p>
          <a:p>
            <a:pPr marL="0" indent="0" algn="just">
              <a:buNone/>
            </a:pPr>
            <a:endParaRPr lang="en-US" dirty="0"/>
          </a:p>
          <a:p>
            <a:pPr marL="0" indent="0" algn="just">
              <a:buNone/>
            </a:pPr>
            <a:r>
              <a:rPr lang="en-US" dirty="0"/>
              <a:t>     figure it out on your own</a:t>
            </a:r>
          </a:p>
          <a:p>
            <a:pPr marL="0" indent="0" algn="just">
              <a:buNone/>
            </a:pPr>
            <a:endParaRPr lang="en-US"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436791"/>
          </a:xfrm>
        </p:spPr>
        <p:txBody>
          <a:bodyPr>
            <a:normAutofit/>
          </a:bodyPr>
          <a:lstStyle/>
          <a:p>
            <a:r>
              <a:rPr lang="en-US" sz="2000" dirty="0">
                <a:solidFill>
                  <a:srgbClr val="CC3399"/>
                </a:solidFill>
              </a:rPr>
              <a:t>SUBTRACTION (cont.)</a:t>
            </a:r>
            <a:endParaRPr lang="en-US" sz="2000" dirty="0"/>
          </a:p>
        </p:txBody>
      </p:sp>
      <p:sp>
        <p:nvSpPr>
          <p:cNvPr id="3" name="Content Placeholder 2"/>
          <p:cNvSpPr>
            <a:spLocks noGrp="1"/>
          </p:cNvSpPr>
          <p:nvPr>
            <p:ph idx="1"/>
          </p:nvPr>
        </p:nvSpPr>
        <p:spPr>
          <a:xfrm>
            <a:off x="239412" y="737419"/>
            <a:ext cx="11716352" cy="5499893"/>
          </a:xfrm>
        </p:spPr>
        <p:txBody>
          <a:bodyPr>
            <a:normAutofit lnSpcReduction="10000"/>
          </a:bodyPr>
          <a:lstStyle/>
          <a:p>
            <a:pPr marL="0" indent="0">
              <a:buNone/>
            </a:pPr>
            <a:r>
              <a:rPr lang="en-US" dirty="0"/>
              <a:t>two's complement:</a:t>
            </a:r>
          </a:p>
          <a:p>
            <a:pPr marL="0" indent="0">
              <a:buNone/>
            </a:pPr>
            <a:endParaRPr lang="en-US" dirty="0"/>
          </a:p>
          <a:p>
            <a:pPr marL="0" indent="0">
              <a:buNone/>
            </a:pPr>
            <a:r>
              <a:rPr lang="en-US" dirty="0"/>
              <a:t>  - change the problem to addition!</a:t>
            </a:r>
          </a:p>
          <a:p>
            <a:pPr marL="0" indent="0">
              <a:buNone/>
            </a:pPr>
            <a:endParaRPr lang="en-US" dirty="0"/>
          </a:p>
          <a:p>
            <a:pPr marL="0" indent="0">
              <a:buNone/>
            </a:pPr>
            <a:r>
              <a:rPr lang="en-US" dirty="0"/>
              <a:t>       a - b  becomes   a + (-b)</a:t>
            </a:r>
          </a:p>
          <a:p>
            <a:pPr marL="0" indent="0">
              <a:buNone/>
            </a:pPr>
            <a:endParaRPr lang="en-US" dirty="0"/>
          </a:p>
          <a:p>
            <a:pPr marL="0" indent="0">
              <a:buNone/>
            </a:pPr>
            <a:r>
              <a:rPr lang="en-US" dirty="0"/>
              <a:t>  - so, get the additive inverse of b, and do addition.</a:t>
            </a:r>
          </a:p>
          <a:p>
            <a:pPr marL="0" indent="0">
              <a:buNone/>
            </a:pPr>
            <a:endParaRPr lang="en-US"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18" y="228600"/>
            <a:ext cx="11714212" cy="838200"/>
          </a:xfrm>
        </p:spPr>
        <p:style>
          <a:lnRef idx="2">
            <a:schemeClr val="dk1"/>
          </a:lnRef>
          <a:fillRef idx="1">
            <a:schemeClr val="lt1"/>
          </a:fillRef>
          <a:effectRef idx="0">
            <a:schemeClr val="dk1"/>
          </a:effectRef>
          <a:fontRef idx="minor">
            <a:schemeClr val="dk1"/>
          </a:fontRef>
        </p:style>
        <p:txBody>
          <a:bodyPr>
            <a:normAutofit fontScale="90000"/>
          </a:bodyPr>
          <a:lstStyle/>
          <a:p>
            <a:r>
              <a:rPr lang="en-US" sz="2000" dirty="0" smtClean="0">
                <a:solidFill>
                  <a:srgbClr val="CC3399"/>
                </a:solidFill>
              </a:rPr>
              <a:t>SUBTRACTION </a:t>
            </a:r>
            <a:r>
              <a:rPr lang="en-US" sz="2000" dirty="0">
                <a:solidFill>
                  <a:srgbClr val="CC3399"/>
                </a:solidFill>
              </a:rPr>
              <a:t>(cont</a:t>
            </a:r>
            <a:r>
              <a:rPr lang="en-US" sz="2000" dirty="0" smtClean="0">
                <a:solidFill>
                  <a:srgbClr val="CC3399"/>
                </a:solidFill>
              </a:rPr>
              <a:t>.) </a:t>
            </a:r>
            <a:br>
              <a:rPr lang="en-US" sz="2000" dirty="0" smtClean="0">
                <a:solidFill>
                  <a:srgbClr val="CC3399"/>
                </a:solidFill>
              </a:rPr>
            </a:br>
            <a:r>
              <a:rPr lang="en-US" sz="2000" dirty="0" smtClean="0">
                <a:solidFill>
                  <a:schemeClr val="tx1"/>
                </a:solidFill>
              </a:rPr>
              <a:t>Example</a:t>
            </a:r>
            <a:r>
              <a:rPr lang="en-US" sz="2000" dirty="0" smtClean="0">
                <a:solidFill>
                  <a:srgbClr val="CC3399"/>
                </a:solidFill>
              </a:rPr>
              <a:t/>
            </a:r>
            <a:br>
              <a:rPr lang="en-US" sz="2000" dirty="0" smtClean="0">
                <a:solidFill>
                  <a:srgbClr val="CC3399"/>
                </a:solidFill>
              </a:rPr>
            </a:br>
            <a:endParaRPr lang="en-US" sz="2000" dirty="0"/>
          </a:p>
        </p:txBody>
      </p:sp>
      <p:pic>
        <p:nvPicPr>
          <p:cNvPr id="4" name="Content Placeholder 3"/>
          <p:cNvPicPr>
            <a:picLocks noGrp="1" noChangeAspect="1"/>
          </p:cNvPicPr>
          <p:nvPr>
            <p:ph idx="1"/>
          </p:nvPr>
        </p:nvPicPr>
        <p:blipFill>
          <a:blip r:embed="rId2"/>
          <a:stretch>
            <a:fillRect/>
          </a:stretch>
        </p:blipFill>
        <p:spPr>
          <a:xfrm>
            <a:off x="306387" y="1143000"/>
            <a:ext cx="10896600" cy="48006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685056"/>
          </a:xfrm>
        </p:spPr>
        <p:txBody>
          <a:bodyPr>
            <a:normAutofit/>
          </a:bodyPr>
          <a:lstStyle/>
          <a:p>
            <a:r>
              <a:rPr lang="en-US" sz="3600" dirty="0">
                <a:solidFill>
                  <a:srgbClr val="CC3399"/>
                </a:solidFill>
              </a:rPr>
              <a:t>OVERFLOW DETECTION IN ADDITION</a:t>
            </a:r>
          </a:p>
        </p:txBody>
      </p:sp>
      <p:sp>
        <p:nvSpPr>
          <p:cNvPr id="3" name="Content Placeholder 2"/>
          <p:cNvSpPr>
            <a:spLocks noGrp="1"/>
          </p:cNvSpPr>
          <p:nvPr>
            <p:ph idx="1"/>
          </p:nvPr>
        </p:nvSpPr>
        <p:spPr>
          <a:xfrm>
            <a:off x="239412" y="914400"/>
            <a:ext cx="11716352" cy="5322912"/>
          </a:xfrm>
        </p:spPr>
        <p:txBody>
          <a:bodyPr>
            <a:normAutofit/>
          </a:bodyPr>
          <a:lstStyle/>
          <a:p>
            <a:pPr marL="457200" lvl="1" indent="0">
              <a:buNone/>
            </a:pPr>
            <a:r>
              <a:rPr lang="en-US" dirty="0"/>
              <a:t> unsigned -- when there is a carry out of the </a:t>
            </a:r>
            <a:r>
              <a:rPr lang="en-US" dirty="0" err="1"/>
              <a:t>msb</a:t>
            </a:r>
            <a:endParaRPr lang="en-US" dirty="0"/>
          </a:p>
          <a:p>
            <a:pPr marL="457200" lvl="1" indent="0">
              <a:buNone/>
            </a:pPr>
            <a:endParaRPr lang="en-US" dirty="0"/>
          </a:p>
          <a:p>
            <a:pPr marL="457200" lvl="1" indent="0">
              <a:buNone/>
            </a:pPr>
            <a:r>
              <a:rPr lang="en-US" dirty="0"/>
              <a:t>	   1000 (8)</a:t>
            </a:r>
          </a:p>
          <a:p>
            <a:pPr marL="457200" lvl="1" indent="0">
              <a:buNone/>
            </a:pPr>
            <a:r>
              <a:rPr lang="en-US" dirty="0"/>
              <a:t>	</a:t>
            </a:r>
            <a:r>
              <a:rPr lang="en-US" dirty="0" smtClean="0"/>
              <a:t> </a:t>
            </a:r>
            <a:r>
              <a:rPr lang="en-US" dirty="0"/>
              <a:t>+1001 (9)</a:t>
            </a:r>
          </a:p>
          <a:p>
            <a:pPr marL="457200" lvl="1" indent="0">
              <a:buNone/>
            </a:pPr>
            <a:r>
              <a:rPr lang="en-US" dirty="0"/>
              <a:t>	  </a:t>
            </a:r>
            <a:r>
              <a:rPr lang="en-US" dirty="0" smtClean="0"/>
              <a:t>--------------</a:t>
            </a:r>
            <a:endParaRPr lang="en-US" dirty="0"/>
          </a:p>
          <a:p>
            <a:pPr marL="457200" lvl="1" indent="0">
              <a:buNone/>
            </a:pPr>
            <a:r>
              <a:rPr lang="en-US" dirty="0"/>
              <a:t>	 1 0001 (1</a:t>
            </a:r>
            <a:r>
              <a:rPr lang="en-US" dirty="0" smtClean="0"/>
              <a:t>)</a:t>
            </a:r>
          </a:p>
          <a:p>
            <a:pPr marL="457200" lvl="1" indent="0">
              <a:buNone/>
            </a:pPr>
            <a:r>
              <a:rPr lang="en-US" dirty="0"/>
              <a:t> sign magnitude -- when there is a carry out of the </a:t>
            </a:r>
            <a:r>
              <a:rPr lang="en-US" dirty="0" err="1"/>
              <a:t>msb</a:t>
            </a:r>
            <a:r>
              <a:rPr lang="en-US" dirty="0"/>
              <a:t> of the magnitude</a:t>
            </a:r>
          </a:p>
          <a:p>
            <a:pPr marL="457200" lvl="1" indent="0">
              <a:buNone/>
            </a:pPr>
            <a:endParaRPr lang="en-US"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87" y="152400"/>
            <a:ext cx="11714212" cy="533400"/>
          </a:xfrm>
        </p:spPr>
        <p:txBody>
          <a:bodyPr>
            <a:normAutofit fontScale="90000"/>
          </a:bodyPr>
          <a:lstStyle/>
          <a:p>
            <a:pPr algn="ctr"/>
            <a:r>
              <a:rPr lang="en-US" sz="4000" dirty="0">
                <a:solidFill>
                  <a:srgbClr val="CC3399"/>
                </a:solidFill>
              </a:rPr>
              <a:t>OVERFLOW DETECTION IN </a:t>
            </a:r>
            <a:r>
              <a:rPr lang="en-US" sz="4000" dirty="0" smtClean="0">
                <a:solidFill>
                  <a:srgbClr val="CC3399"/>
                </a:solidFill>
              </a:rPr>
              <a:t>ADDITION (cont.)</a:t>
            </a:r>
            <a:endParaRPr lang="en-US" sz="4000" dirty="0"/>
          </a:p>
        </p:txBody>
      </p:sp>
      <p:sp>
        <p:nvSpPr>
          <p:cNvPr id="3" name="Content Placeholder 2"/>
          <p:cNvSpPr>
            <a:spLocks noGrp="1"/>
          </p:cNvSpPr>
          <p:nvPr>
            <p:ph idx="1"/>
          </p:nvPr>
        </p:nvSpPr>
        <p:spPr>
          <a:xfrm>
            <a:off x="239412" y="838200"/>
            <a:ext cx="11716352" cy="5399112"/>
          </a:xfrm>
        </p:spPr>
        <p:txBody>
          <a:bodyPr>
            <a:normAutofit/>
          </a:bodyPr>
          <a:lstStyle/>
          <a:p>
            <a:pPr marL="914400" lvl="2" indent="0">
              <a:buNone/>
            </a:pPr>
            <a:r>
              <a:rPr lang="en-US" dirty="0" smtClean="0"/>
              <a:t>   1 </a:t>
            </a:r>
            <a:r>
              <a:rPr lang="en-US" dirty="0"/>
              <a:t>1000 (-8</a:t>
            </a:r>
            <a:r>
              <a:rPr lang="en-US" dirty="0" smtClean="0"/>
              <a:t>)</a:t>
            </a:r>
          </a:p>
          <a:p>
            <a:pPr marL="914400" lvl="2" indent="0">
              <a:buNone/>
            </a:pPr>
            <a:r>
              <a:rPr lang="en-US" dirty="0" smtClean="0"/>
              <a:t>+ </a:t>
            </a:r>
            <a:r>
              <a:rPr lang="en-US" dirty="0"/>
              <a:t>1 1001 (-9</a:t>
            </a:r>
            <a:r>
              <a:rPr lang="en-US" dirty="0" smtClean="0"/>
              <a:t>)</a:t>
            </a:r>
          </a:p>
          <a:p>
            <a:pPr marL="914400" lvl="2" indent="0">
              <a:buNone/>
            </a:pPr>
            <a:r>
              <a:rPr lang="en-US" dirty="0"/>
              <a:t> </a:t>
            </a:r>
            <a:r>
              <a:rPr lang="en-US" dirty="0" smtClean="0"/>
              <a:t>   ---------------</a:t>
            </a:r>
          </a:p>
          <a:p>
            <a:pPr marL="914400" lvl="2" indent="0">
              <a:buNone/>
            </a:pPr>
            <a:r>
              <a:rPr lang="en-US" dirty="0"/>
              <a:t> </a:t>
            </a:r>
            <a:r>
              <a:rPr lang="en-US" dirty="0" smtClean="0"/>
              <a:t>   1 </a:t>
            </a:r>
            <a:r>
              <a:rPr lang="en-US" dirty="0"/>
              <a:t>0001 (-1)  (carry out of </a:t>
            </a:r>
            <a:r>
              <a:rPr lang="en-US" dirty="0" err="1"/>
              <a:t>msb</a:t>
            </a:r>
            <a:r>
              <a:rPr lang="en-US" dirty="0"/>
              <a:t> of magnitude)</a:t>
            </a:r>
          </a:p>
          <a:p>
            <a:pPr marL="914400" lvl="2" indent="0">
              <a:buNone/>
            </a:pPr>
            <a:endParaRPr lang="en-US" dirty="0"/>
          </a:p>
          <a:p>
            <a:pPr marL="914400" lvl="2" indent="0">
              <a:buNone/>
            </a:pPr>
            <a:r>
              <a:rPr lang="en-US" dirty="0"/>
              <a:t>  2's complement -- when the signs of the addends are the same, and </a:t>
            </a:r>
            <a:r>
              <a:rPr lang="en-US" dirty="0" smtClean="0"/>
              <a:t>the sign </a:t>
            </a:r>
            <a:r>
              <a:rPr lang="en-US" dirty="0"/>
              <a:t>of the result is </a:t>
            </a:r>
            <a:r>
              <a:rPr lang="en-US" dirty="0" smtClean="0"/>
              <a:t>different.</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456456"/>
          </a:xfrm>
        </p:spPr>
        <p:txBody>
          <a:bodyPr>
            <a:noAutofit/>
          </a:bodyPr>
          <a:lstStyle/>
          <a:p>
            <a:r>
              <a:rPr lang="en-US" sz="2400" dirty="0">
                <a:solidFill>
                  <a:srgbClr val="CC3399"/>
                </a:solidFill>
              </a:rPr>
              <a:t>OVERFLOW DETECTION IN ADDITION (cont.)</a:t>
            </a:r>
            <a:endParaRPr lang="en-US" sz="2400" dirty="0"/>
          </a:p>
        </p:txBody>
      </p:sp>
      <p:sp>
        <p:nvSpPr>
          <p:cNvPr id="3" name="Content Placeholder 2"/>
          <p:cNvSpPr>
            <a:spLocks noGrp="1"/>
          </p:cNvSpPr>
          <p:nvPr>
            <p:ph idx="1"/>
          </p:nvPr>
        </p:nvSpPr>
        <p:spPr>
          <a:xfrm>
            <a:off x="458787" y="914400"/>
            <a:ext cx="10896600" cy="5322912"/>
          </a:xfrm>
        </p:spPr>
        <p:txBody>
          <a:bodyPr>
            <a:normAutofit fontScale="92500" lnSpcReduction="20000"/>
          </a:bodyPr>
          <a:lstStyle/>
          <a:p>
            <a:pPr marL="0" indent="0" algn="just">
              <a:buNone/>
            </a:pPr>
            <a:r>
              <a:rPr lang="en-US" dirty="0" smtClean="0"/>
              <a:t>             0011 </a:t>
            </a:r>
            <a:r>
              <a:rPr lang="en-US" dirty="0"/>
              <a:t>(3)</a:t>
            </a:r>
          </a:p>
          <a:p>
            <a:pPr marL="0" indent="0" algn="just">
              <a:buNone/>
            </a:pPr>
            <a:r>
              <a:rPr lang="en-US" dirty="0"/>
              <a:t>	</a:t>
            </a:r>
            <a:r>
              <a:rPr lang="en-US" dirty="0" smtClean="0"/>
              <a:t>  + </a:t>
            </a:r>
            <a:r>
              <a:rPr lang="en-US" dirty="0"/>
              <a:t>0110 (6)</a:t>
            </a:r>
          </a:p>
          <a:p>
            <a:pPr marL="0" indent="0" algn="just">
              <a:buNone/>
            </a:pPr>
            <a:r>
              <a:rPr lang="en-US" dirty="0"/>
              <a:t>	</a:t>
            </a:r>
            <a:r>
              <a:rPr lang="en-US" dirty="0" smtClean="0"/>
              <a:t>    -----------</a:t>
            </a:r>
            <a:endParaRPr lang="en-US" dirty="0"/>
          </a:p>
          <a:p>
            <a:pPr marL="0" indent="0" algn="just">
              <a:buNone/>
            </a:pPr>
            <a:r>
              <a:rPr lang="en-US" dirty="0"/>
              <a:t>	  </a:t>
            </a:r>
            <a:r>
              <a:rPr lang="en-US" dirty="0" smtClean="0"/>
              <a:t>  1001 </a:t>
            </a:r>
            <a:r>
              <a:rPr lang="en-US" dirty="0"/>
              <a:t>(-7)   </a:t>
            </a:r>
            <a:endParaRPr lang="en-US" dirty="0" smtClean="0"/>
          </a:p>
          <a:p>
            <a:pPr marL="0" indent="0" algn="just">
              <a:buNone/>
            </a:pPr>
            <a:r>
              <a:rPr lang="en-US" dirty="0"/>
              <a:t> </a:t>
            </a:r>
            <a:r>
              <a:rPr lang="en-US" dirty="0" smtClean="0"/>
              <a:t> (</a:t>
            </a:r>
            <a:r>
              <a:rPr lang="en-US" dirty="0"/>
              <a:t>note that a correct answer would be 9, </a:t>
            </a:r>
            <a:r>
              <a:rPr lang="en-US" dirty="0" smtClean="0"/>
              <a:t>but </a:t>
            </a:r>
            <a:r>
              <a:rPr lang="en-US" dirty="0"/>
              <a:t>9 cannot be represented in 4 bit 2's complement)</a:t>
            </a:r>
          </a:p>
          <a:p>
            <a:pPr marL="0" indent="0" algn="just">
              <a:buNone/>
            </a:pPr>
            <a:endParaRPr lang="en-US" dirty="0" smtClean="0"/>
          </a:p>
          <a:p>
            <a:pPr marL="0" indent="0" algn="just">
              <a:buNone/>
            </a:pPr>
            <a:r>
              <a:rPr lang="en-US" dirty="0" smtClean="0"/>
              <a:t> A </a:t>
            </a:r>
            <a:r>
              <a:rPr lang="en-US" dirty="0"/>
              <a:t>detail -- you will never get overflow when adding 2 numbers </a:t>
            </a:r>
            <a:r>
              <a:rPr lang="en-US" dirty="0" smtClean="0"/>
              <a:t>of </a:t>
            </a:r>
            <a:r>
              <a:rPr lang="en-US" dirty="0"/>
              <a:t>opposite signs</a:t>
            </a:r>
          </a:p>
          <a:p>
            <a:pPr marL="0" indent="0" algn="just">
              <a:buNone/>
            </a:pP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742950" indent="-742950"/>
            <a:r>
              <a:rPr lang="en-US" dirty="0">
                <a:solidFill>
                  <a:srgbClr val="CC3399"/>
                </a:solidFill>
              </a:rPr>
              <a:t>OVERFLOW DETECTION IN SUBTRACTION</a:t>
            </a:r>
          </a:p>
        </p:txBody>
      </p:sp>
      <p:sp>
        <p:nvSpPr>
          <p:cNvPr id="3" name="Content Placeholder 2"/>
          <p:cNvSpPr>
            <a:spLocks noGrp="1"/>
          </p:cNvSpPr>
          <p:nvPr>
            <p:ph idx="1"/>
          </p:nvPr>
        </p:nvSpPr>
        <p:spPr/>
        <p:txBody>
          <a:bodyPr>
            <a:normAutofit/>
          </a:bodyPr>
          <a:lstStyle/>
          <a:p>
            <a:pPr marL="742950" indent="-742950">
              <a:buNone/>
            </a:pPr>
            <a:r>
              <a:rPr lang="en-US" dirty="0" smtClean="0"/>
              <a:t>unsigned –- never </a:t>
            </a:r>
          </a:p>
          <a:p>
            <a:pPr marL="742950" indent="-742950">
              <a:buNone/>
            </a:pPr>
            <a:r>
              <a:rPr lang="en-US" dirty="0" smtClean="0"/>
              <a:t>sign </a:t>
            </a:r>
            <a:r>
              <a:rPr lang="en-US" dirty="0"/>
              <a:t>magnitude -- never happen when doing subtraction</a:t>
            </a:r>
          </a:p>
          <a:p>
            <a:pPr marL="742950" indent="-742950">
              <a:buNone/>
            </a:pPr>
            <a:r>
              <a:rPr lang="en-US" dirty="0"/>
              <a:t>   2's complement -- we never do subtraction, so use the addition </a:t>
            </a:r>
            <a:r>
              <a:rPr lang="en-US" dirty="0" smtClean="0"/>
              <a:t>rule </a:t>
            </a:r>
            <a:r>
              <a:rPr lang="en-US" dirty="0"/>
              <a:t>on the addition operation done.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761256"/>
          </a:xfrm>
        </p:spPr>
        <p:txBody>
          <a:bodyPr>
            <a:normAutofit/>
          </a:bodyPr>
          <a:lstStyle/>
          <a:p>
            <a:pPr algn="ctr"/>
            <a:r>
              <a:rPr lang="en-US" sz="4000" dirty="0" smtClean="0">
                <a:solidFill>
                  <a:srgbClr val="CC3399"/>
                </a:solidFill>
              </a:rPr>
              <a:t>MULTIPLICATION OF INTEGERS</a:t>
            </a:r>
            <a:endParaRPr lang="en-US" sz="4000" dirty="0"/>
          </a:p>
        </p:txBody>
      </p:sp>
      <p:sp>
        <p:nvSpPr>
          <p:cNvPr id="3" name="Content Placeholder 2"/>
          <p:cNvSpPr>
            <a:spLocks noGrp="1"/>
          </p:cNvSpPr>
          <p:nvPr>
            <p:ph idx="1"/>
          </p:nvPr>
        </p:nvSpPr>
        <p:spPr>
          <a:xfrm>
            <a:off x="239412" y="914400"/>
            <a:ext cx="11716352" cy="5237018"/>
          </a:xfrm>
        </p:spPr>
        <p:txBody>
          <a:bodyPr>
            <a:normAutofit/>
          </a:bodyPr>
          <a:lstStyle/>
          <a:p>
            <a:pPr marL="742950" indent="-742950">
              <a:buNone/>
            </a:pPr>
            <a:r>
              <a:rPr lang="en-US" dirty="0" smtClean="0"/>
              <a:t>     0 </a:t>
            </a:r>
            <a:r>
              <a:rPr lang="en-US" dirty="0"/>
              <a:t>x 0 = 0</a:t>
            </a:r>
          </a:p>
          <a:p>
            <a:pPr marL="742950" indent="-742950">
              <a:buNone/>
            </a:pPr>
            <a:r>
              <a:rPr lang="en-US" dirty="0"/>
              <a:t>     0 x 1 = 0</a:t>
            </a:r>
          </a:p>
          <a:p>
            <a:pPr marL="742950" indent="-742950">
              <a:buNone/>
            </a:pPr>
            <a:r>
              <a:rPr lang="en-US" dirty="0"/>
              <a:t>     1 x 0 = 0</a:t>
            </a:r>
          </a:p>
          <a:p>
            <a:pPr marL="742950" indent="-742950">
              <a:buNone/>
            </a:pPr>
            <a:r>
              <a:rPr lang="en-US" dirty="0"/>
              <a:t>     1 x 1 = 1</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0"/>
            <a:ext cx="11714212" cy="533400"/>
          </a:xfrm>
        </p:spPr>
        <p:txBody>
          <a:bodyPr>
            <a:normAutofit fontScale="90000"/>
          </a:bodyPr>
          <a:lstStyle/>
          <a:p>
            <a:pPr algn="ctr"/>
            <a:r>
              <a:rPr lang="en-US" sz="4000" dirty="0">
                <a:solidFill>
                  <a:srgbClr val="CC3399"/>
                </a:solidFill>
              </a:rPr>
              <a:t>MULTIPLICATION OF INTEGERS</a:t>
            </a:r>
            <a:endParaRPr lang="en-US" sz="4000" dirty="0"/>
          </a:p>
        </p:txBody>
      </p:sp>
      <p:sp>
        <p:nvSpPr>
          <p:cNvPr id="3" name="Content Placeholder 2"/>
          <p:cNvSpPr>
            <a:spLocks noGrp="1"/>
          </p:cNvSpPr>
          <p:nvPr>
            <p:ph idx="1"/>
          </p:nvPr>
        </p:nvSpPr>
        <p:spPr>
          <a:xfrm>
            <a:off x="239412" y="533400"/>
            <a:ext cx="11716352" cy="5703912"/>
          </a:xfrm>
        </p:spPr>
        <p:txBody>
          <a:bodyPr>
            <a:normAutofit fontScale="92500" lnSpcReduction="20000"/>
          </a:bodyPr>
          <a:lstStyle/>
          <a:p>
            <a:pPr marL="742950" indent="-742950">
              <a:buNone/>
            </a:pPr>
            <a:r>
              <a:rPr lang="en-US" dirty="0" smtClean="0"/>
              <a:t> -----</a:t>
            </a:r>
            <a:r>
              <a:rPr lang="en-US" smtClean="0"/>
              <a:t>Longhand, it </a:t>
            </a:r>
            <a:r>
              <a:rPr lang="en-US" dirty="0"/>
              <a:t>looks just like decimal</a:t>
            </a:r>
          </a:p>
          <a:p>
            <a:pPr marL="742950" indent="-742950">
              <a:buNone/>
            </a:pPr>
            <a:endParaRPr lang="en-US" dirty="0"/>
          </a:p>
          <a:p>
            <a:pPr marL="742950" indent="-742950">
              <a:buNone/>
            </a:pPr>
            <a:r>
              <a:rPr lang="en-US" dirty="0"/>
              <a:t> </a:t>
            </a:r>
            <a:r>
              <a:rPr lang="en-US" dirty="0" smtClean="0"/>
              <a:t>---- The </a:t>
            </a:r>
            <a:r>
              <a:rPr lang="en-US" dirty="0"/>
              <a:t>result can require 2x as many bits as the larger multiplicand</a:t>
            </a:r>
          </a:p>
          <a:p>
            <a:pPr marL="742950" indent="-742950">
              <a:buNone/>
            </a:pPr>
            <a:endParaRPr lang="en-US" dirty="0"/>
          </a:p>
          <a:p>
            <a:pPr marL="742950" indent="-742950">
              <a:buNone/>
            </a:pPr>
            <a:r>
              <a:rPr lang="en-US" dirty="0"/>
              <a:t> </a:t>
            </a:r>
            <a:r>
              <a:rPr lang="en-US" dirty="0" smtClean="0"/>
              <a:t>--- In </a:t>
            </a:r>
            <a:r>
              <a:rPr lang="en-US" dirty="0"/>
              <a:t>2's complement, to always get the right answer </a:t>
            </a:r>
            <a:r>
              <a:rPr lang="en-US" dirty="0" smtClean="0"/>
              <a:t>without thinking </a:t>
            </a:r>
            <a:r>
              <a:rPr lang="en-US" dirty="0"/>
              <a:t>about the problem, sign extend both multiplicands </a:t>
            </a:r>
            <a:r>
              <a:rPr lang="en-US" dirty="0" smtClean="0"/>
              <a:t>to2x </a:t>
            </a:r>
            <a:r>
              <a:rPr lang="en-US" dirty="0"/>
              <a:t>as many bits (as the larger).  Then take the correct </a:t>
            </a:r>
            <a:r>
              <a:rPr lang="en-US" dirty="0" smtClean="0"/>
              <a:t>number of </a:t>
            </a:r>
            <a:r>
              <a:rPr lang="en-US" dirty="0"/>
              <a:t>result bits from the least significant portion of the result.</a:t>
            </a:r>
          </a:p>
          <a:p>
            <a:pPr marL="742950" indent="-742950">
              <a:buNone/>
            </a:pP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3"/>
            <a:ext cx="11714212" cy="485953"/>
          </a:xfrm>
        </p:spPr>
        <p:txBody>
          <a:bodyPr>
            <a:normAutofit fontScale="90000"/>
          </a:bodyPr>
          <a:lstStyle/>
          <a:p>
            <a:r>
              <a:rPr lang="en-US" dirty="0">
                <a:solidFill>
                  <a:srgbClr val="CC3399"/>
                </a:solidFill>
              </a:rPr>
              <a:t>MULTIPLICATION OF INTEGERS</a:t>
            </a:r>
            <a:endParaRPr lang="en-US" dirty="0"/>
          </a:p>
        </p:txBody>
      </p:sp>
      <p:sp>
        <p:nvSpPr>
          <p:cNvPr id="3" name="Content Placeholder 2"/>
          <p:cNvSpPr>
            <a:spLocks noGrp="1"/>
          </p:cNvSpPr>
          <p:nvPr>
            <p:ph idx="1"/>
          </p:nvPr>
        </p:nvSpPr>
        <p:spPr>
          <a:xfrm>
            <a:off x="306387" y="639096"/>
            <a:ext cx="9067800" cy="5475312"/>
          </a:xfrm>
        </p:spPr>
        <p:txBody>
          <a:bodyPr>
            <a:normAutofit/>
          </a:bodyPr>
          <a:lstStyle/>
          <a:p>
            <a:pPr marL="742950" indent="-742950">
              <a:buNone/>
            </a:pPr>
            <a:r>
              <a:rPr lang="en-US" sz="2800" dirty="0"/>
              <a:t> 2's complement example</a:t>
            </a:r>
            <a:r>
              <a:rPr lang="en-US" sz="2800" dirty="0" smtClean="0"/>
              <a:t>:</a:t>
            </a:r>
          </a:p>
          <a:p>
            <a:pPr marL="742950" indent="-742950">
              <a:buNone/>
            </a:pPr>
            <a:r>
              <a:rPr lang="en-US" sz="2800" dirty="0"/>
              <a:t>	  </a:t>
            </a:r>
          </a:p>
          <a:p>
            <a:pPr marL="742950" indent="-742950">
              <a:buNone/>
            </a:pPr>
            <a:endParaRPr lang="en-US" sz="2800" dirty="0"/>
          </a:p>
          <a:p>
            <a:pPr marL="742950" indent="-742950">
              <a:buNone/>
            </a:pPr>
            <a:r>
              <a:rPr lang="en-US" sz="2800" dirty="0"/>
              <a:t>	</a:t>
            </a:r>
          </a:p>
        </p:txBody>
      </p:sp>
      <p:pic>
        <p:nvPicPr>
          <p:cNvPr id="4" name="Picture 3"/>
          <p:cNvPicPr>
            <a:picLocks noChangeAspect="1"/>
          </p:cNvPicPr>
          <p:nvPr/>
        </p:nvPicPr>
        <p:blipFill>
          <a:blip r:embed="rId2"/>
          <a:stretch>
            <a:fillRect/>
          </a:stretch>
        </p:blipFill>
        <p:spPr>
          <a:xfrm>
            <a:off x="430681" y="1125050"/>
            <a:ext cx="10391306" cy="489475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CC3399"/>
                </a:solidFill>
              </a:rPr>
              <a:t>INTEGER ARITHMETIC</a:t>
            </a:r>
          </a:p>
        </p:txBody>
      </p:sp>
      <p:sp>
        <p:nvSpPr>
          <p:cNvPr id="5" name="Content Placeholder 4"/>
          <p:cNvSpPr>
            <a:spLocks noGrp="1"/>
          </p:cNvSpPr>
          <p:nvPr>
            <p:ph idx="1"/>
          </p:nvPr>
        </p:nvSpPr>
        <p:spPr>
          <a:xfrm>
            <a:off x="153987" y="1143000"/>
            <a:ext cx="11353800" cy="5105400"/>
          </a:xfrm>
        </p:spPr>
        <p:txBody>
          <a:bodyPr>
            <a:normAutofit fontScale="62500" lnSpcReduction="20000"/>
          </a:bodyPr>
          <a:lstStyle/>
          <a:p>
            <a:pPr marL="742950" indent="-742950" algn="just">
              <a:buNone/>
            </a:pPr>
            <a:r>
              <a:rPr lang="en-US" dirty="0"/>
              <a:t>operations we'll get to know (and love):</a:t>
            </a:r>
          </a:p>
          <a:p>
            <a:pPr marL="742950" indent="-742950" algn="just">
              <a:buNone/>
            </a:pPr>
            <a:r>
              <a:rPr lang="en-US" dirty="0"/>
              <a:t>    addition</a:t>
            </a:r>
          </a:p>
          <a:p>
            <a:pPr marL="742950" indent="-742950" algn="just">
              <a:buNone/>
            </a:pPr>
            <a:r>
              <a:rPr lang="en-US" dirty="0"/>
              <a:t>    subtraction</a:t>
            </a:r>
          </a:p>
          <a:p>
            <a:pPr marL="742950" indent="-742950" algn="just">
              <a:buNone/>
            </a:pPr>
            <a:r>
              <a:rPr lang="en-US" dirty="0"/>
              <a:t>    multiplication</a:t>
            </a:r>
          </a:p>
          <a:p>
            <a:pPr marL="742950" indent="-742950" algn="just">
              <a:buNone/>
            </a:pPr>
            <a:r>
              <a:rPr lang="en-US" dirty="0"/>
              <a:t>    division</a:t>
            </a:r>
          </a:p>
          <a:p>
            <a:pPr marL="742950" indent="-742950" algn="just">
              <a:buNone/>
            </a:pPr>
            <a:r>
              <a:rPr lang="en-US" dirty="0"/>
              <a:t>    logical operations (not, and, or, </a:t>
            </a:r>
            <a:r>
              <a:rPr lang="en-US" dirty="0" err="1"/>
              <a:t>nand</a:t>
            </a:r>
            <a:r>
              <a:rPr lang="en-US" dirty="0"/>
              <a:t>, nor, </a:t>
            </a:r>
            <a:r>
              <a:rPr lang="en-US" dirty="0" err="1"/>
              <a:t>xor</a:t>
            </a:r>
            <a:r>
              <a:rPr lang="en-US" dirty="0"/>
              <a:t>, </a:t>
            </a:r>
            <a:r>
              <a:rPr lang="en-US" dirty="0" err="1"/>
              <a:t>xnor</a:t>
            </a:r>
            <a:r>
              <a:rPr lang="en-US" dirty="0"/>
              <a:t>)</a:t>
            </a:r>
          </a:p>
          <a:p>
            <a:pPr marL="742950" indent="-742950" algn="just">
              <a:buNone/>
            </a:pPr>
            <a:r>
              <a:rPr lang="en-US" dirty="0"/>
              <a:t>    shifting</a:t>
            </a:r>
          </a:p>
          <a:p>
            <a:pPr marL="742950" indent="-742950" algn="just">
              <a:buNone/>
            </a:pPr>
            <a:endParaRPr lang="en-US" dirty="0"/>
          </a:p>
          <a:p>
            <a:pPr marL="742950" indent="-742950" algn="just">
              <a:buNone/>
            </a:pPr>
            <a:endParaRPr lang="en-US" dirty="0"/>
          </a:p>
          <a:p>
            <a:pPr marL="742950" indent="-742950" algn="just">
              <a:buNone/>
            </a:pPr>
            <a:r>
              <a:rPr lang="en-US" dirty="0"/>
              <a:t>the rules for doing the arithmetic operations vary depending</a:t>
            </a:r>
          </a:p>
          <a:p>
            <a:pPr marL="742950" indent="-742950" algn="just">
              <a:buNone/>
            </a:pPr>
            <a:r>
              <a:rPr lang="en-US" dirty="0"/>
              <a:t>on what representation is implied.</a:t>
            </a: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532656"/>
          </a:xfrm>
        </p:spPr>
        <p:txBody>
          <a:bodyPr>
            <a:normAutofit fontScale="90000"/>
          </a:bodyPr>
          <a:lstStyle/>
          <a:p>
            <a:r>
              <a:rPr lang="en-US" dirty="0" smtClean="0">
                <a:solidFill>
                  <a:srgbClr val="CC3399"/>
                </a:solidFill>
              </a:rPr>
              <a:t>DIVISION OF INTEGERS</a:t>
            </a:r>
            <a:endParaRPr lang="en-US" dirty="0">
              <a:solidFill>
                <a:srgbClr val="CC3399"/>
              </a:solidFill>
            </a:endParaRPr>
          </a:p>
        </p:txBody>
      </p:sp>
      <p:sp>
        <p:nvSpPr>
          <p:cNvPr id="3" name="Content Placeholder 2"/>
          <p:cNvSpPr>
            <a:spLocks noGrp="1"/>
          </p:cNvSpPr>
          <p:nvPr>
            <p:ph idx="1"/>
          </p:nvPr>
        </p:nvSpPr>
        <p:spPr>
          <a:xfrm>
            <a:off x="239412" y="990600"/>
            <a:ext cx="10734975" cy="5246712"/>
          </a:xfrm>
        </p:spPr>
        <p:txBody>
          <a:bodyPr>
            <a:normAutofit/>
          </a:bodyPr>
          <a:lstStyle/>
          <a:p>
            <a:pPr marL="0" lvl="0" indent="0">
              <a:buNone/>
            </a:pPr>
            <a:r>
              <a:rPr lang="en-US" dirty="0" smtClean="0"/>
              <a:t>Unsigned </a:t>
            </a:r>
            <a:r>
              <a:rPr lang="en-US" dirty="0"/>
              <a:t>only!</a:t>
            </a:r>
          </a:p>
          <a:p>
            <a:pPr marL="0" lvl="0" indent="0">
              <a:buNone/>
            </a:pPr>
            <a:endParaRPr lang="en-US" dirty="0"/>
          </a:p>
          <a:p>
            <a:pPr marL="0" lvl="0" indent="0">
              <a:buNone/>
            </a:pPr>
            <a:r>
              <a:rPr lang="en-US" dirty="0"/>
              <a:t>     example of </a:t>
            </a:r>
            <a:endParaRPr lang="en-US" dirty="0" smtClean="0"/>
          </a:p>
          <a:p>
            <a:pPr marL="0" lvl="0" indent="0">
              <a:buNone/>
            </a:pPr>
            <a:r>
              <a:rPr lang="en-US" dirty="0"/>
              <a:t> </a:t>
            </a:r>
            <a:r>
              <a:rPr lang="en-US" dirty="0" smtClean="0"/>
              <a:t>       15 </a:t>
            </a:r>
            <a:r>
              <a:rPr lang="en-US" dirty="0"/>
              <a:t>/ 3         1111 / 011</a:t>
            </a:r>
          </a:p>
          <a:p>
            <a:pPr marL="0" lvl="0" indent="0">
              <a:buNone/>
            </a:pPr>
            <a:endParaRPr lang="en-US" dirty="0"/>
          </a:p>
          <a:p>
            <a:pPr marL="0" lvl="0" indent="0">
              <a:buNone/>
            </a:pPr>
            <a:r>
              <a:rPr lang="en-US" dirty="0"/>
              <a:t> </a:t>
            </a:r>
            <a:r>
              <a:rPr lang="en-US" dirty="0" smtClean="0"/>
              <a:t>To </a:t>
            </a:r>
            <a:r>
              <a:rPr lang="en-US" dirty="0"/>
              <a:t>do this longhand, use the </a:t>
            </a:r>
            <a:r>
              <a:rPr lang="en-US" dirty="0" smtClean="0"/>
              <a:t>same algorithm </a:t>
            </a:r>
            <a:r>
              <a:rPr lang="en-US" dirty="0"/>
              <a:t>as for decimal integers.</a:t>
            </a:r>
          </a:p>
          <a:p>
            <a:pPr marL="0" lvl="0" indent="0">
              <a:buNone/>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rgbClr val="CC3399"/>
                </a:solidFill>
              </a:rPr>
              <a:t>DIVISION OF INTEGERS</a:t>
            </a:r>
          </a:p>
        </p:txBody>
      </p:sp>
      <p:sp>
        <p:nvSpPr>
          <p:cNvPr id="5" name="Content Placeholder 4"/>
          <p:cNvSpPr>
            <a:spLocks noGrp="1"/>
          </p:cNvSpPr>
          <p:nvPr>
            <p:ph idx="1"/>
          </p:nvPr>
        </p:nvSpPr>
        <p:spPr>
          <a:xfrm>
            <a:off x="763589" y="1447800"/>
            <a:ext cx="5105398" cy="4800600"/>
          </a:xfrm>
        </p:spPr>
        <p:txBody>
          <a:bodyPr>
            <a:normAutofit fontScale="70000" lnSpcReduction="20000"/>
          </a:bodyPr>
          <a:lstStyle/>
          <a:p>
            <a:pPr marL="742950" indent="-742950">
              <a:buNone/>
            </a:pPr>
            <a:r>
              <a:rPr lang="en-US" dirty="0" smtClean="0"/>
              <a:t>Division</a:t>
            </a:r>
          </a:p>
          <a:p>
            <a:pPr marL="742950" indent="-742950">
              <a:buNone/>
            </a:pPr>
            <a:r>
              <a:rPr lang="en-US" dirty="0" smtClean="0"/>
              <a:t>At every step, shift divisor right and compare it with current dividend </a:t>
            </a:r>
          </a:p>
          <a:p>
            <a:pPr marL="742950" indent="-742950"/>
            <a:r>
              <a:rPr lang="en-US" dirty="0" smtClean="0"/>
              <a:t>if divisor is larger, shift 0 as the next bit of the quotient </a:t>
            </a:r>
          </a:p>
          <a:p>
            <a:pPr marL="742950" indent="-742950"/>
            <a:r>
              <a:rPr lang="en-US" dirty="0" smtClean="0"/>
              <a:t>if divisor is smaller, subtract to get new dividend and shift 1 as the next bit of the quotient</a:t>
            </a:r>
          </a:p>
          <a:p>
            <a:pPr marL="742950" indent="-742950">
              <a:buNone/>
            </a:pPr>
            <a:endParaRPr lang="en-US" dirty="0" smtClean="0"/>
          </a:p>
        </p:txBody>
      </p:sp>
      <p:pic>
        <p:nvPicPr>
          <p:cNvPr id="6" name="Picture 2" descr="C:\emma\Dropbox\CU\EIE 411\lecture slides\division.png"/>
          <p:cNvPicPr>
            <a:picLocks noChangeAspect="1" noChangeArrowheads="1"/>
          </p:cNvPicPr>
          <p:nvPr/>
        </p:nvPicPr>
        <p:blipFill>
          <a:blip r:embed="rId2"/>
          <a:srcRect/>
          <a:stretch>
            <a:fillRect/>
          </a:stretch>
        </p:blipFill>
        <p:spPr bwMode="auto">
          <a:xfrm>
            <a:off x="5825139" y="1524000"/>
            <a:ext cx="6370036" cy="3276600"/>
          </a:xfrm>
          <a:prstGeom prst="rect">
            <a:avLst/>
          </a:prstGeom>
          <a:noFill/>
        </p:spPr>
      </p:pic>
    </p:spTree>
    <p:extLst>
      <p:ext uri="{BB962C8B-B14F-4D97-AF65-F5344CB8AC3E}">
        <p14:creationId xmlns:p14="http://schemas.microsoft.com/office/powerpoint/2010/main" val="34586062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C3399"/>
                </a:solidFill>
              </a:rPr>
              <a:t>FIXED POINT NUMBERS</a:t>
            </a:r>
            <a:endParaRPr lang="en-US" dirty="0">
              <a:solidFill>
                <a:srgbClr val="CC3399"/>
              </a:solidFill>
            </a:endParaRPr>
          </a:p>
        </p:txBody>
      </p:sp>
      <p:sp>
        <p:nvSpPr>
          <p:cNvPr id="5" name="Content Placeholder 4"/>
          <p:cNvSpPr>
            <a:spLocks noGrp="1"/>
          </p:cNvSpPr>
          <p:nvPr>
            <p:ph idx="1"/>
          </p:nvPr>
        </p:nvSpPr>
        <p:spPr>
          <a:xfrm>
            <a:off x="763589" y="1447800"/>
            <a:ext cx="10515600" cy="4800600"/>
          </a:xfrm>
        </p:spPr>
        <p:txBody>
          <a:bodyPr>
            <a:normAutofit fontScale="85000" lnSpcReduction="10000"/>
          </a:bodyPr>
          <a:lstStyle/>
          <a:p>
            <a:pPr marL="742950" indent="-742950">
              <a:buNone/>
            </a:pPr>
            <a:r>
              <a:rPr lang="en-US" dirty="0" smtClean="0"/>
              <a:t>A fixed point number has a specific number of bits (or digits) reserved for the integer part (the part to the left of the radix point) and a specific number of bits reserved for the fractional part (the part to the right of the radix point). No matter how large or small your number is, it will always use the same number of bits for each portion. Every bit of code that processes such numbers has to have built-in knowledge of where the radix point is.</a:t>
            </a:r>
          </a:p>
        </p:txBody>
      </p:sp>
    </p:spTree>
    <p:extLst>
      <p:ext uri="{BB962C8B-B14F-4D97-AF65-F5344CB8AC3E}">
        <p14:creationId xmlns:p14="http://schemas.microsoft.com/office/powerpoint/2010/main" val="2322642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C3399"/>
                </a:solidFill>
              </a:rPr>
              <a:t>FLOATING POINT NUMBERS</a:t>
            </a:r>
            <a:endParaRPr lang="en-US" dirty="0">
              <a:solidFill>
                <a:srgbClr val="CC3399"/>
              </a:solidFill>
            </a:endParaRPr>
          </a:p>
        </p:txBody>
      </p:sp>
      <p:sp>
        <p:nvSpPr>
          <p:cNvPr id="5" name="Content Placeholder 4"/>
          <p:cNvSpPr>
            <a:spLocks noGrp="1"/>
          </p:cNvSpPr>
          <p:nvPr>
            <p:ph idx="1"/>
          </p:nvPr>
        </p:nvSpPr>
        <p:spPr>
          <a:xfrm>
            <a:off x="763589" y="1447800"/>
            <a:ext cx="10515600" cy="4800600"/>
          </a:xfrm>
        </p:spPr>
        <p:txBody>
          <a:bodyPr>
            <a:normAutofit/>
          </a:bodyPr>
          <a:lstStyle/>
          <a:p>
            <a:pPr>
              <a:buNone/>
            </a:pPr>
            <a:r>
              <a:rPr lang="en-US" dirty="0" smtClean="0"/>
              <a:t>With floating-point representation, the placement of the radix point can ‘float’ relative to the significant digits of the number.</a:t>
            </a:r>
            <a:endParaRPr lang="en-US" dirty="0"/>
          </a:p>
        </p:txBody>
      </p:sp>
    </p:spTree>
    <p:extLst>
      <p:ext uri="{BB962C8B-B14F-4D97-AF65-F5344CB8AC3E}">
        <p14:creationId xmlns:p14="http://schemas.microsoft.com/office/powerpoint/2010/main" val="718549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C3399"/>
                </a:solidFill>
              </a:rPr>
              <a:t>FIXED POINT ADDITION &amp; SUBTRACTION</a:t>
            </a:r>
            <a:endParaRPr lang="en-US" dirty="0">
              <a:solidFill>
                <a:srgbClr val="CC3399"/>
              </a:solidFill>
            </a:endParaRPr>
          </a:p>
        </p:txBody>
      </p:sp>
      <p:sp>
        <p:nvSpPr>
          <p:cNvPr id="5" name="Content Placeholder 4"/>
          <p:cNvSpPr>
            <a:spLocks noGrp="1"/>
          </p:cNvSpPr>
          <p:nvPr>
            <p:ph idx="1"/>
          </p:nvPr>
        </p:nvSpPr>
        <p:spPr>
          <a:xfrm>
            <a:off x="763589" y="1447800"/>
            <a:ext cx="10515600" cy="4800600"/>
          </a:xfrm>
        </p:spPr>
        <p:txBody>
          <a:bodyPr>
            <a:normAutofit fontScale="92500" lnSpcReduction="10000"/>
          </a:bodyPr>
          <a:lstStyle/>
          <a:p>
            <a:pPr marL="742950" indent="-742950"/>
            <a:r>
              <a:rPr lang="en-US" dirty="0" smtClean="0"/>
              <a:t>Unsigned binary representation</a:t>
            </a:r>
          </a:p>
          <a:p>
            <a:pPr marL="742950" indent="-742950"/>
            <a:r>
              <a:rPr lang="en-US" dirty="0" smtClean="0"/>
              <a:t>Representing signed binary numbers</a:t>
            </a:r>
          </a:p>
          <a:p>
            <a:pPr marL="1143000" lvl="1" indent="-742950"/>
            <a:r>
              <a:rPr lang="en-US" dirty="0" smtClean="0"/>
              <a:t>Sign-magnitude representation</a:t>
            </a:r>
          </a:p>
          <a:p>
            <a:pPr marL="1143000" lvl="1" indent="-742950"/>
            <a:r>
              <a:rPr lang="en-US" dirty="0" smtClean="0"/>
              <a:t>1’s complement representation</a:t>
            </a:r>
          </a:p>
          <a:p>
            <a:pPr marL="1143000" lvl="1" indent="-742950"/>
            <a:r>
              <a:rPr lang="en-US" dirty="0" smtClean="0"/>
              <a:t>2’s complement representation</a:t>
            </a:r>
          </a:p>
          <a:p>
            <a:pPr marL="1543050" lvl="2" indent="-742950"/>
            <a:r>
              <a:rPr lang="en-US" dirty="0" smtClean="0"/>
              <a:t>Solves the problem of multiple representation for zero, end-around carry</a:t>
            </a:r>
          </a:p>
          <a:p>
            <a:pPr marL="742950" indent="-742950"/>
            <a:r>
              <a:rPr lang="en-US" dirty="0" smtClean="0"/>
              <a:t>Fixed point addition and subtraction</a:t>
            </a:r>
          </a:p>
        </p:txBody>
      </p:sp>
    </p:spTree>
    <p:extLst>
      <p:ext uri="{BB962C8B-B14F-4D97-AF65-F5344CB8AC3E}">
        <p14:creationId xmlns:p14="http://schemas.microsoft.com/office/powerpoint/2010/main" val="544789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C3399"/>
                </a:solidFill>
              </a:rPr>
              <a:t>DECODING 1'S COMPLEMENT NUMBERS</a:t>
            </a:r>
            <a:endParaRPr lang="en-US" dirty="0">
              <a:solidFill>
                <a:srgbClr val="CC3399"/>
              </a:solidFill>
            </a:endParaRPr>
          </a:p>
        </p:txBody>
      </p:sp>
      <p:sp>
        <p:nvSpPr>
          <p:cNvPr id="5" name="Content Placeholder 4"/>
          <p:cNvSpPr>
            <a:spLocks noGrp="1"/>
          </p:cNvSpPr>
          <p:nvPr>
            <p:ph idx="1"/>
          </p:nvPr>
        </p:nvSpPr>
        <p:spPr>
          <a:xfrm>
            <a:off x="763589" y="1447800"/>
            <a:ext cx="10515600" cy="4800600"/>
          </a:xfrm>
        </p:spPr>
        <p:txBody>
          <a:bodyPr>
            <a:normAutofit/>
          </a:bodyPr>
          <a:lstStyle/>
          <a:p>
            <a:r>
              <a:rPr lang="en-US" dirty="0" smtClean="0"/>
              <a:t>Check the </a:t>
            </a:r>
            <a:r>
              <a:rPr lang="en-US" i="1" dirty="0" smtClean="0"/>
              <a:t>sign bit</a:t>
            </a:r>
            <a:r>
              <a:rPr lang="en-US" dirty="0" smtClean="0"/>
              <a:t> (denoted as S).</a:t>
            </a:r>
          </a:p>
          <a:p>
            <a:r>
              <a:rPr lang="en-US" dirty="0" smtClean="0"/>
              <a:t>If S=0, the number is positive and its absolute value is the binary value of the remaining </a:t>
            </a:r>
            <a:r>
              <a:rPr lang="en-US" i="1" dirty="0" smtClean="0"/>
              <a:t>n</a:t>
            </a:r>
            <a:r>
              <a:rPr lang="en-US" dirty="0" smtClean="0"/>
              <a:t>-1 bits.</a:t>
            </a:r>
          </a:p>
          <a:p>
            <a:r>
              <a:rPr lang="en-US" dirty="0" smtClean="0"/>
              <a:t>If S=1, the number is negative and its absolute value is the binary value derived by inverting the remaining </a:t>
            </a:r>
            <a:r>
              <a:rPr lang="en-US" i="1" dirty="0" smtClean="0"/>
              <a:t>n</a:t>
            </a:r>
            <a:r>
              <a:rPr lang="en-US" dirty="0" smtClean="0"/>
              <a:t>-1 bits..  </a:t>
            </a:r>
            <a:endParaRPr lang="en-US" dirty="0"/>
          </a:p>
        </p:txBody>
      </p:sp>
    </p:spTree>
    <p:extLst>
      <p:ext uri="{BB962C8B-B14F-4D97-AF65-F5344CB8AC3E}">
        <p14:creationId xmlns:p14="http://schemas.microsoft.com/office/powerpoint/2010/main" val="32144730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C3399"/>
                </a:solidFill>
              </a:rPr>
              <a:t>DECODING 2'S COMPLEMENT NUMBERS</a:t>
            </a:r>
            <a:endParaRPr lang="en-US" dirty="0">
              <a:solidFill>
                <a:srgbClr val="CC3399"/>
              </a:solidFill>
            </a:endParaRPr>
          </a:p>
        </p:txBody>
      </p:sp>
      <p:sp>
        <p:nvSpPr>
          <p:cNvPr id="5" name="Content Placeholder 4"/>
          <p:cNvSpPr>
            <a:spLocks noGrp="1"/>
          </p:cNvSpPr>
          <p:nvPr>
            <p:ph idx="1"/>
          </p:nvPr>
        </p:nvSpPr>
        <p:spPr>
          <a:xfrm>
            <a:off x="763589" y="1447800"/>
            <a:ext cx="10515600" cy="4800600"/>
          </a:xfrm>
        </p:spPr>
        <p:txBody>
          <a:bodyPr>
            <a:normAutofit fontScale="62500" lnSpcReduction="20000"/>
          </a:bodyPr>
          <a:lstStyle/>
          <a:p>
            <a:r>
              <a:rPr lang="en-US" dirty="0" smtClean="0"/>
              <a:t>Check the </a:t>
            </a:r>
            <a:r>
              <a:rPr lang="en-US" i="1" dirty="0" smtClean="0"/>
              <a:t>sign bit</a:t>
            </a:r>
            <a:r>
              <a:rPr lang="en-US" dirty="0" smtClean="0"/>
              <a:t> (denoted as S).</a:t>
            </a:r>
          </a:p>
          <a:p>
            <a:r>
              <a:rPr lang="en-US" dirty="0" smtClean="0"/>
              <a:t>If S=0, the number is positive and its absolute value is the binary value of the remaining </a:t>
            </a:r>
            <a:r>
              <a:rPr lang="en-US" i="1" dirty="0" smtClean="0"/>
              <a:t>n</a:t>
            </a:r>
            <a:r>
              <a:rPr lang="en-US" dirty="0" smtClean="0"/>
              <a:t>-1 bits.</a:t>
            </a:r>
          </a:p>
          <a:p>
            <a:r>
              <a:rPr lang="en-US" dirty="0" smtClean="0"/>
              <a:t>If S=1, the number is negative. You can get the absolute value using any of these 3 methods:</a:t>
            </a:r>
          </a:p>
          <a:p>
            <a:pPr marL="1143000" lvl="1" indent="-742950"/>
            <a:r>
              <a:rPr lang="en-US" dirty="0" smtClean="0"/>
              <a:t>Method 1: Subtract 1 from the remaining </a:t>
            </a:r>
            <a:r>
              <a:rPr lang="en-US" i="1" dirty="0" smtClean="0"/>
              <a:t>n</a:t>
            </a:r>
            <a:r>
              <a:rPr lang="en-US" dirty="0" smtClean="0"/>
              <a:t>-1 bits then invert.</a:t>
            </a:r>
          </a:p>
          <a:p>
            <a:pPr marL="1143000" lvl="1" indent="-742950"/>
            <a:r>
              <a:rPr lang="en-US" dirty="0" smtClean="0"/>
              <a:t>Method 2: Invert the remaining </a:t>
            </a:r>
            <a:r>
              <a:rPr lang="en-US" i="1" dirty="0" smtClean="0"/>
              <a:t>n</a:t>
            </a:r>
            <a:r>
              <a:rPr lang="en-US" dirty="0" smtClean="0"/>
              <a:t>-1 bits then add 1.</a:t>
            </a:r>
          </a:p>
          <a:p>
            <a:pPr marL="1143000" lvl="1" indent="-742950"/>
            <a:r>
              <a:rPr lang="en-US" dirty="0" smtClean="0"/>
              <a:t>Scan the remaining </a:t>
            </a:r>
            <a:r>
              <a:rPr lang="en-US" i="1" dirty="0" smtClean="0"/>
              <a:t>n</a:t>
            </a:r>
            <a:r>
              <a:rPr lang="en-US" dirty="0" smtClean="0"/>
              <a:t>-1 bits from the right (LSB) for the first occurrence of 1. Invert all the bits to the left of that first occurrence of 1. The flipped pattern gives the absolute value. For example, n = 8, bit pattern = 1 100 0100B S = 1 → negative. Scanning from the right and </a:t>
            </a:r>
            <a:r>
              <a:rPr lang="en-US" dirty="0" err="1" smtClean="0"/>
              <a:t>flippping</a:t>
            </a:r>
            <a:r>
              <a:rPr lang="en-US" dirty="0" smtClean="0"/>
              <a:t> all the bits to the left of the first occurrence of 1 ⇒ </a:t>
            </a:r>
            <a:r>
              <a:rPr lang="en-US" u="sng" dirty="0" smtClean="0"/>
              <a:t>011 1</a:t>
            </a:r>
            <a:r>
              <a:rPr lang="en-US" dirty="0" smtClean="0"/>
              <a:t>100B = 60D Hence, the value is -60D</a:t>
            </a:r>
          </a:p>
          <a:p>
            <a:pPr marL="1143000" lvl="1" indent="-742950"/>
            <a:endParaRPr lang="en-US" dirty="0" smtClean="0"/>
          </a:p>
          <a:p>
            <a:pPr marL="742950" indent="-742950">
              <a:buFont typeface="+mj-lt"/>
              <a:buAutoNum type="arabicPeriod"/>
            </a:pPr>
            <a:endParaRPr lang="en-US" dirty="0" smtClean="0"/>
          </a:p>
          <a:p>
            <a:pPr marL="742950" indent="-742950">
              <a:buFont typeface="+mj-lt"/>
              <a:buAutoNum type="arabicPeriod"/>
            </a:pPr>
            <a:endParaRPr lang="en-US" dirty="0"/>
          </a:p>
        </p:txBody>
      </p:sp>
    </p:spTree>
    <p:extLst>
      <p:ext uri="{BB962C8B-B14F-4D97-AF65-F5344CB8AC3E}">
        <p14:creationId xmlns:p14="http://schemas.microsoft.com/office/powerpoint/2010/main" val="42594502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C3399"/>
                </a:solidFill>
              </a:rPr>
              <a:t>OVERFLOWS</a:t>
            </a:r>
            <a:endParaRPr lang="en-US" dirty="0">
              <a:solidFill>
                <a:srgbClr val="CC3399"/>
              </a:solidFill>
            </a:endParaRPr>
          </a:p>
        </p:txBody>
      </p:sp>
      <p:sp>
        <p:nvSpPr>
          <p:cNvPr id="5" name="Content Placeholder 4"/>
          <p:cNvSpPr>
            <a:spLocks noGrp="1"/>
          </p:cNvSpPr>
          <p:nvPr>
            <p:ph idx="1"/>
          </p:nvPr>
        </p:nvSpPr>
        <p:spPr>
          <a:xfrm>
            <a:off x="763589" y="1447800"/>
            <a:ext cx="10515600" cy="4800600"/>
          </a:xfrm>
        </p:spPr>
        <p:txBody>
          <a:bodyPr>
            <a:normAutofit fontScale="62500" lnSpcReduction="20000"/>
          </a:bodyPr>
          <a:lstStyle/>
          <a:p>
            <a:pPr marL="742950" indent="-742950">
              <a:buNone/>
            </a:pPr>
            <a:r>
              <a:rPr lang="en-US" dirty="0" smtClean="0"/>
              <a:t>When two numbers of n bits each are added and the sum occupies n+1 bits, we say that an overflow occurred. An overflow is a problem in digital computers because the width of registers is finite. </a:t>
            </a:r>
          </a:p>
          <a:p>
            <a:pPr marL="742950" indent="-742950">
              <a:buNone/>
            </a:pPr>
            <a:r>
              <a:rPr lang="en-US" dirty="0" smtClean="0"/>
              <a:t>n+1 bits result cannot be accommodated in n bits register.</a:t>
            </a:r>
          </a:p>
          <a:p>
            <a:pPr marL="742950" indent="-742950">
              <a:buNone/>
            </a:pPr>
            <a:r>
              <a:rPr lang="en-US" dirty="0" smtClean="0"/>
              <a:t>For an unsigned number, overflow happens when the last carry (1) cannot be accommodated </a:t>
            </a:r>
          </a:p>
          <a:p>
            <a:pPr marL="742950" indent="-742950">
              <a:buNone/>
            </a:pPr>
            <a:r>
              <a:rPr lang="en-US" dirty="0" smtClean="0"/>
              <a:t>For a signed number, overflow happens </a:t>
            </a:r>
          </a:p>
          <a:p>
            <a:pPr marL="742950" indent="-742950"/>
            <a:r>
              <a:rPr lang="en-US" dirty="0" smtClean="0"/>
              <a:t>when the carry into the sign bit position is not the same as the carry out of the sign bit position</a:t>
            </a:r>
          </a:p>
          <a:p>
            <a:pPr marL="742950" indent="-742950"/>
            <a:r>
              <a:rPr lang="en-US" dirty="0" smtClean="0"/>
              <a:t>when the sum of two positive numbers is a negative result </a:t>
            </a:r>
          </a:p>
          <a:p>
            <a:pPr marL="742950" indent="-742950"/>
            <a:r>
              <a:rPr lang="en-US" dirty="0" smtClean="0"/>
              <a:t>when the sum of two negative numbers is a positive result </a:t>
            </a:r>
          </a:p>
          <a:p>
            <a:pPr marL="742950" indent="-742950"/>
            <a:r>
              <a:rPr lang="en-US" dirty="0" smtClean="0"/>
              <a:t>The sum of a positive and negative number will never overflow</a:t>
            </a:r>
          </a:p>
        </p:txBody>
      </p:sp>
    </p:spTree>
    <p:extLst>
      <p:ext uri="{BB962C8B-B14F-4D97-AF65-F5344CB8AC3E}">
        <p14:creationId xmlns:p14="http://schemas.microsoft.com/office/powerpoint/2010/main" val="13305834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C3399"/>
                </a:solidFill>
              </a:rPr>
              <a:t>Summary </a:t>
            </a:r>
            <a:endParaRPr lang="en-US" dirty="0">
              <a:solidFill>
                <a:srgbClr val="CC3399"/>
              </a:solidFill>
            </a:endParaRPr>
          </a:p>
        </p:txBody>
      </p:sp>
      <p:sp>
        <p:nvSpPr>
          <p:cNvPr id="3" name="Content Placeholder 2"/>
          <p:cNvSpPr>
            <a:spLocks noGrp="1"/>
          </p:cNvSpPr>
          <p:nvPr>
            <p:ph idx="1"/>
          </p:nvPr>
        </p:nvSpPr>
        <p:spPr>
          <a:xfrm>
            <a:off x="230187" y="1271218"/>
            <a:ext cx="11716352" cy="4824536"/>
          </a:xfrm>
        </p:spPr>
        <p:txBody>
          <a:bodyPr/>
          <a:lstStyle/>
          <a:p>
            <a:pPr marL="0" indent="0">
              <a:buNone/>
            </a:pPr>
            <a:r>
              <a:rPr lang="en-US" dirty="0"/>
              <a:t>Integer arithmetic; </a:t>
            </a:r>
          </a:p>
          <a:p>
            <a:pPr marL="0" indent="0">
              <a:buNone/>
            </a:pPr>
            <a:r>
              <a:rPr lang="en-US" dirty="0"/>
              <a:t>A</a:t>
            </a:r>
            <a:r>
              <a:rPr lang="en-US" dirty="0" smtClean="0"/>
              <a:t>ddition</a:t>
            </a:r>
            <a:r>
              <a:rPr lang="en-US" dirty="0"/>
              <a:t>, </a:t>
            </a:r>
            <a:r>
              <a:rPr lang="en-US" dirty="0" smtClean="0"/>
              <a:t>Subtraction</a:t>
            </a:r>
            <a:r>
              <a:rPr lang="en-US" dirty="0"/>
              <a:t>, </a:t>
            </a:r>
            <a:r>
              <a:rPr lang="en-US" dirty="0" smtClean="0"/>
              <a:t>Multiplication</a:t>
            </a:r>
            <a:r>
              <a:rPr lang="en-US" dirty="0"/>
              <a:t>, </a:t>
            </a:r>
            <a:r>
              <a:rPr lang="en-US" dirty="0" smtClean="0"/>
              <a:t>Division,</a:t>
            </a:r>
          </a:p>
          <a:p>
            <a:pPr marL="1143000" lvl="1" indent="-742950"/>
            <a:r>
              <a:rPr lang="en-US" dirty="0"/>
              <a:t>Sign-magnitude representation</a:t>
            </a:r>
          </a:p>
          <a:p>
            <a:pPr marL="1143000" lvl="1" indent="-742950"/>
            <a:r>
              <a:rPr lang="en-US" dirty="0"/>
              <a:t>1’s complement representation</a:t>
            </a:r>
          </a:p>
          <a:p>
            <a:pPr marL="1143000" lvl="1" indent="-742950"/>
            <a:r>
              <a:rPr lang="en-US" dirty="0"/>
              <a:t>2’s complement representation</a:t>
            </a:r>
          </a:p>
          <a:p>
            <a:pPr marL="0" indent="0">
              <a:buNone/>
            </a:pPr>
            <a:r>
              <a:rPr lang="en-US" dirty="0" smtClean="0"/>
              <a:t> </a:t>
            </a:r>
            <a:endParaRPr lang="en-US" dirty="0"/>
          </a:p>
          <a:p>
            <a:pPr marL="0" indent="0">
              <a:buNone/>
            </a:pPr>
            <a:endParaRPr lang="en-US" dirty="0"/>
          </a:p>
        </p:txBody>
      </p:sp>
    </p:spTree>
    <p:extLst>
      <p:ext uri="{BB962C8B-B14F-4D97-AF65-F5344CB8AC3E}">
        <p14:creationId xmlns:p14="http://schemas.microsoft.com/office/powerpoint/2010/main" val="35067668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685056"/>
          </a:xfrm>
        </p:spPr>
        <p:txBody>
          <a:bodyPr>
            <a:normAutofit fontScale="90000"/>
          </a:bodyPr>
          <a:lstStyle/>
          <a:p>
            <a:r>
              <a:rPr lang="en-US" dirty="0" smtClean="0">
                <a:solidFill>
                  <a:srgbClr val="CC3399"/>
                </a:solidFill>
              </a:rPr>
              <a:t>OUTLINE</a:t>
            </a:r>
            <a:endParaRPr lang="en-US" dirty="0">
              <a:solidFill>
                <a:srgbClr val="CC3399"/>
              </a:solidFill>
            </a:endParaRPr>
          </a:p>
        </p:txBody>
      </p:sp>
      <p:pic>
        <p:nvPicPr>
          <p:cNvPr id="6" name="Content Placeholder 5"/>
          <p:cNvPicPr>
            <a:picLocks noGrp="1" noChangeAspect="1"/>
          </p:cNvPicPr>
          <p:nvPr>
            <p:ph idx="1"/>
          </p:nvPr>
        </p:nvPicPr>
        <p:blipFill>
          <a:blip r:embed="rId2"/>
          <a:stretch>
            <a:fillRect/>
          </a:stretch>
        </p:blipFill>
        <p:spPr>
          <a:xfrm>
            <a:off x="306388" y="838200"/>
            <a:ext cx="11277600" cy="5105400"/>
          </a:xfrm>
          <a:prstGeom prst="rect">
            <a:avLst/>
          </a:prstGeom>
        </p:spPr>
      </p:pic>
    </p:spTree>
    <p:extLst>
      <p:ext uri="{BB962C8B-B14F-4D97-AF65-F5344CB8AC3E}">
        <p14:creationId xmlns:p14="http://schemas.microsoft.com/office/powerpoint/2010/main" val="32278105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761256"/>
          </a:xfrm>
        </p:spPr>
        <p:txBody>
          <a:bodyPr>
            <a:normAutofit fontScale="90000"/>
          </a:bodyPr>
          <a:lstStyle/>
          <a:p>
            <a:r>
              <a:rPr lang="en-US" dirty="0" smtClean="0">
                <a:solidFill>
                  <a:srgbClr val="CC3399"/>
                </a:solidFill>
              </a:rPr>
              <a:t>A </a:t>
            </a:r>
            <a:r>
              <a:rPr lang="en-US" dirty="0">
                <a:solidFill>
                  <a:srgbClr val="CC3399"/>
                </a:solidFill>
              </a:rPr>
              <a:t>LITTLE BIT ON </a:t>
            </a:r>
            <a:r>
              <a:rPr lang="en-US" dirty="0" smtClean="0">
                <a:solidFill>
                  <a:srgbClr val="CC3399"/>
                </a:solidFill>
              </a:rPr>
              <a:t>ADDING</a:t>
            </a:r>
            <a:endParaRPr lang="en-US" dirty="0">
              <a:solidFill>
                <a:srgbClr val="CC3399"/>
              </a:solidFill>
            </a:endParaRPr>
          </a:p>
        </p:txBody>
      </p:sp>
      <p:sp>
        <p:nvSpPr>
          <p:cNvPr id="3" name="Content Placeholder 2"/>
          <p:cNvSpPr>
            <a:spLocks noGrp="1"/>
          </p:cNvSpPr>
          <p:nvPr>
            <p:ph idx="1"/>
          </p:nvPr>
        </p:nvSpPr>
        <p:spPr>
          <a:xfrm>
            <a:off x="239412" y="1268760"/>
            <a:ext cx="10963575" cy="4968552"/>
          </a:xfrm>
        </p:spPr>
        <p:txBody>
          <a:bodyPr>
            <a:normAutofit fontScale="40000" lnSpcReduction="20000"/>
          </a:bodyPr>
          <a:lstStyle/>
          <a:p>
            <a:pPr algn="just">
              <a:buNone/>
            </a:pPr>
            <a:endParaRPr lang="en-US" b="1" dirty="0"/>
          </a:p>
          <a:p>
            <a:pPr algn="just">
              <a:buNone/>
            </a:pPr>
            <a:r>
              <a:rPr lang="en-US" b="1" dirty="0"/>
              <a:t>  A</a:t>
            </a:r>
            <a:r>
              <a:rPr lang="en-US" sz="4500" b="1" dirty="0" smtClean="0"/>
              <a:t>n </a:t>
            </a:r>
            <a:r>
              <a:rPr lang="en-US" sz="4500" b="1" dirty="0"/>
              <a:t>overview.</a:t>
            </a:r>
          </a:p>
          <a:p>
            <a:pPr algn="just">
              <a:buNone/>
            </a:pPr>
            <a:endParaRPr lang="en-US" sz="4500" b="1" dirty="0"/>
          </a:p>
          <a:p>
            <a:pPr algn="just">
              <a:buNone/>
            </a:pPr>
            <a:endParaRPr lang="en-US" sz="4500" b="1" dirty="0"/>
          </a:p>
          <a:p>
            <a:pPr algn="just">
              <a:buNone/>
            </a:pPr>
            <a:r>
              <a:rPr lang="en-US" sz="4500" b="1" dirty="0" smtClean="0"/>
              <a:t>carry in a   b | </a:t>
            </a:r>
            <a:r>
              <a:rPr lang="en-US" sz="4500" b="1" dirty="0"/>
              <a:t>sum  carry out</a:t>
            </a:r>
          </a:p>
          <a:p>
            <a:pPr algn="just">
              <a:buNone/>
            </a:pPr>
            <a:r>
              <a:rPr lang="en-US" sz="4500" b="1" dirty="0"/>
              <a:t>	---------------+----------------</a:t>
            </a:r>
          </a:p>
          <a:p>
            <a:pPr algn="just">
              <a:buNone/>
            </a:pPr>
            <a:r>
              <a:rPr lang="en-US" sz="4500" b="1" dirty="0"/>
              <a:t>	   0      0  0 |  0    0</a:t>
            </a:r>
          </a:p>
          <a:p>
            <a:pPr algn="just">
              <a:buNone/>
            </a:pPr>
            <a:r>
              <a:rPr lang="en-US" sz="4500" b="1" dirty="0"/>
              <a:t>	   0      0  1 |  1    0</a:t>
            </a:r>
          </a:p>
          <a:p>
            <a:pPr algn="just">
              <a:buNone/>
            </a:pPr>
            <a:r>
              <a:rPr lang="en-US" sz="4500" b="1" dirty="0"/>
              <a:t>	   0      1  0 |  1    0</a:t>
            </a:r>
          </a:p>
          <a:p>
            <a:pPr algn="just">
              <a:buNone/>
            </a:pPr>
            <a:r>
              <a:rPr lang="en-US" sz="4500" b="1" dirty="0"/>
              <a:t>	   0      1  1 |  0    1</a:t>
            </a:r>
          </a:p>
          <a:p>
            <a:pPr algn="just">
              <a:buNone/>
            </a:pPr>
            <a:r>
              <a:rPr lang="en-US" sz="4500" b="1" dirty="0"/>
              <a:t>	   1      0  0 |  1    0</a:t>
            </a:r>
          </a:p>
          <a:p>
            <a:pPr algn="just">
              <a:buNone/>
            </a:pPr>
            <a:r>
              <a:rPr lang="en-US" sz="4500" b="1" dirty="0"/>
              <a:t>	   1      0  1 |  0    1</a:t>
            </a:r>
          </a:p>
          <a:p>
            <a:pPr algn="just">
              <a:buNone/>
            </a:pPr>
            <a:r>
              <a:rPr lang="en-US" sz="4500" b="1" dirty="0"/>
              <a:t>	   1      1  0 |  0    1</a:t>
            </a:r>
          </a:p>
          <a:p>
            <a:pPr algn="just">
              <a:buNone/>
            </a:pPr>
            <a:r>
              <a:rPr lang="en-US" sz="4500" b="1" dirty="0"/>
              <a:t>	   1      1  1 |  1    1</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761256"/>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480963" y="153144"/>
            <a:ext cx="10950624" cy="6042869"/>
          </a:xfrm>
          <a:prstGeom prst="rect">
            <a:avLst/>
          </a:prstGeom>
        </p:spPr>
      </p:pic>
    </p:spTree>
    <p:extLst>
      <p:ext uri="{BB962C8B-B14F-4D97-AF65-F5344CB8AC3E}">
        <p14:creationId xmlns:p14="http://schemas.microsoft.com/office/powerpoint/2010/main" val="40095444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80963" y="304800"/>
            <a:ext cx="9579024" cy="457200"/>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306387" y="152400"/>
            <a:ext cx="11201400" cy="6196013"/>
          </a:xfrm>
          <a:prstGeom prst="rect">
            <a:avLst/>
          </a:prstGeom>
        </p:spPr>
      </p:pic>
    </p:spTree>
    <p:extLst>
      <p:ext uri="{BB962C8B-B14F-4D97-AF65-F5344CB8AC3E}">
        <p14:creationId xmlns:p14="http://schemas.microsoft.com/office/powerpoint/2010/main" val="34734080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2287587" y="685800"/>
            <a:ext cx="8686800" cy="304800"/>
          </a:xfrm>
        </p:spPr>
        <p:txBody>
          <a:bodyPr>
            <a:normAutofit fontScale="90000"/>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458787" y="228600"/>
            <a:ext cx="11277600" cy="6008689"/>
          </a:xfrm>
          <a:prstGeom prst="rect">
            <a:avLst/>
          </a:prstGeom>
        </p:spPr>
      </p:pic>
    </p:spTree>
    <p:extLst>
      <p:ext uri="{BB962C8B-B14F-4D97-AF65-F5344CB8AC3E}">
        <p14:creationId xmlns:p14="http://schemas.microsoft.com/office/powerpoint/2010/main" val="2563793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06387" y="228601"/>
            <a:ext cx="11429999" cy="6008688"/>
          </a:xfrm>
          <a:prstGeom prst="rect">
            <a:avLst/>
          </a:prstGeom>
        </p:spPr>
      </p:pic>
    </p:spTree>
    <p:extLst>
      <p:ext uri="{BB962C8B-B14F-4D97-AF65-F5344CB8AC3E}">
        <p14:creationId xmlns:p14="http://schemas.microsoft.com/office/powerpoint/2010/main" val="26624479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306387" y="153145"/>
            <a:ext cx="11430000" cy="6084144"/>
          </a:xfrm>
          <a:prstGeom prst="rect">
            <a:avLst/>
          </a:prstGeom>
        </p:spPr>
      </p:pic>
    </p:spTree>
    <p:extLst>
      <p:ext uri="{BB962C8B-B14F-4D97-AF65-F5344CB8AC3E}">
        <p14:creationId xmlns:p14="http://schemas.microsoft.com/office/powerpoint/2010/main" val="3304203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06387" y="153145"/>
            <a:ext cx="10896600" cy="6084144"/>
          </a:xfrm>
          <a:prstGeom prst="rect">
            <a:avLst/>
          </a:prstGeom>
        </p:spPr>
      </p:pic>
    </p:spTree>
    <p:extLst>
      <p:ext uri="{BB962C8B-B14F-4D97-AF65-F5344CB8AC3E}">
        <p14:creationId xmlns:p14="http://schemas.microsoft.com/office/powerpoint/2010/main" val="22384541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80963" y="153145"/>
            <a:ext cx="10722024" cy="6084144"/>
          </a:xfrm>
          <a:prstGeom prst="rect">
            <a:avLst/>
          </a:prstGeom>
        </p:spPr>
      </p:pic>
    </p:spTree>
    <p:extLst>
      <p:ext uri="{BB962C8B-B14F-4D97-AF65-F5344CB8AC3E}">
        <p14:creationId xmlns:p14="http://schemas.microsoft.com/office/powerpoint/2010/main" val="4381470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80963" y="228601"/>
            <a:ext cx="10950624" cy="6008688"/>
          </a:xfrm>
          <a:prstGeom prst="rect">
            <a:avLst/>
          </a:prstGeom>
        </p:spPr>
      </p:pic>
    </p:spTree>
    <p:extLst>
      <p:ext uri="{BB962C8B-B14F-4D97-AF65-F5344CB8AC3E}">
        <p14:creationId xmlns:p14="http://schemas.microsoft.com/office/powerpoint/2010/main" val="34421732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80963" y="153145"/>
            <a:ext cx="11255424" cy="6084144"/>
          </a:xfrm>
          <a:prstGeom prst="rect">
            <a:avLst/>
          </a:prstGeom>
        </p:spPr>
      </p:pic>
    </p:spTree>
    <p:extLst>
      <p:ext uri="{BB962C8B-B14F-4D97-AF65-F5344CB8AC3E}">
        <p14:creationId xmlns:p14="http://schemas.microsoft.com/office/powerpoint/2010/main" val="17997069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06387" y="153145"/>
            <a:ext cx="11734800" cy="6084144"/>
          </a:xfrm>
          <a:prstGeom prst="rect">
            <a:avLst/>
          </a:prstGeom>
        </p:spPr>
      </p:pic>
    </p:spTree>
    <p:extLst>
      <p:ext uri="{BB962C8B-B14F-4D97-AF65-F5344CB8AC3E}">
        <p14:creationId xmlns:p14="http://schemas.microsoft.com/office/powerpoint/2010/main" val="3828502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3399"/>
                </a:solidFill>
              </a:rPr>
              <a:t>A LITTLE BIT ON </a:t>
            </a:r>
            <a:r>
              <a:rPr lang="en-US" dirty="0" smtClean="0">
                <a:solidFill>
                  <a:srgbClr val="CC3399"/>
                </a:solidFill>
              </a:rPr>
              <a:t>ADDING (cont.)</a:t>
            </a:r>
            <a:endParaRPr lang="en-US" dirty="0"/>
          </a:p>
        </p:txBody>
      </p:sp>
      <p:sp>
        <p:nvSpPr>
          <p:cNvPr id="3" name="Content Placeholder 2"/>
          <p:cNvSpPr>
            <a:spLocks noGrp="1"/>
          </p:cNvSpPr>
          <p:nvPr>
            <p:ph idx="1"/>
          </p:nvPr>
        </p:nvSpPr>
        <p:spPr>
          <a:xfrm>
            <a:off x="611186" y="1412776"/>
            <a:ext cx="10668001" cy="4824536"/>
          </a:xfrm>
        </p:spPr>
        <p:txBody>
          <a:bodyPr>
            <a:normAutofit fontScale="70000" lnSpcReduction="20000"/>
          </a:bodyPr>
          <a:lstStyle/>
          <a:p>
            <a:pPr marL="742950" indent="-742950" algn="just">
              <a:buNone/>
            </a:pPr>
            <a:r>
              <a:rPr lang="en-US" b="1" dirty="0"/>
              <a:t> a      </a:t>
            </a:r>
            <a:r>
              <a:rPr lang="en-US" b="1" dirty="0" smtClean="0"/>
              <a:t>0011</a:t>
            </a:r>
          </a:p>
          <a:p>
            <a:pPr marL="742950" indent="-742950" algn="just">
              <a:buNone/>
            </a:pPr>
            <a:r>
              <a:rPr lang="en-US" b="1" dirty="0" smtClean="0"/>
              <a:t>b     </a:t>
            </a:r>
            <a:r>
              <a:rPr lang="en-US" b="1" dirty="0"/>
              <a:t>+0001</a:t>
            </a:r>
          </a:p>
          <a:p>
            <a:pPr marL="742950" indent="-742950" algn="just">
              <a:buNone/>
            </a:pPr>
            <a:r>
              <a:rPr lang="en-US" b="1" dirty="0"/>
              <a:t>      --  </a:t>
            </a:r>
            <a:r>
              <a:rPr lang="en-US" b="1" dirty="0" smtClean="0"/>
              <a:t>-----</a:t>
            </a:r>
          </a:p>
          <a:p>
            <a:pPr marL="742950" indent="-742950" algn="just">
              <a:buNone/>
            </a:pPr>
            <a:r>
              <a:rPr lang="en-US" b="1" dirty="0" smtClean="0"/>
              <a:t> sum 0100</a:t>
            </a:r>
          </a:p>
          <a:p>
            <a:pPr marL="742950" indent="-742950" algn="just">
              <a:buNone/>
            </a:pPr>
            <a:endParaRPr lang="en-US" b="1" dirty="0"/>
          </a:p>
          <a:p>
            <a:pPr marL="742950" indent="-742950" algn="just">
              <a:buNone/>
            </a:pPr>
            <a:r>
              <a:rPr lang="en-US" b="1" dirty="0"/>
              <a:t>  its really just like we do for decimal!</a:t>
            </a:r>
          </a:p>
          <a:p>
            <a:pPr marL="742950" indent="-742950" algn="just">
              <a:buNone/>
            </a:pPr>
            <a:r>
              <a:rPr lang="en-US" b="1" dirty="0"/>
              <a:t>    0 + 0 = 0</a:t>
            </a:r>
          </a:p>
          <a:p>
            <a:pPr marL="742950" indent="-742950" algn="just">
              <a:buNone/>
            </a:pPr>
            <a:r>
              <a:rPr lang="en-US" b="1" dirty="0"/>
              <a:t>    1 + 0 = 1</a:t>
            </a:r>
          </a:p>
          <a:p>
            <a:pPr marL="742950" indent="-742950" algn="just">
              <a:buNone/>
            </a:pPr>
            <a:r>
              <a:rPr lang="en-US" b="1" dirty="0"/>
              <a:t>    1 + 1 = 2  which is 10 in binary, sum is 0 and carry the 1.</a:t>
            </a:r>
          </a:p>
          <a:p>
            <a:pPr marL="742950" indent="-742950" algn="just">
              <a:buNone/>
            </a:pPr>
            <a:r>
              <a:rPr lang="en-US" b="1" dirty="0"/>
              <a:t>    1 + 1 + 1 = 3  sum is 1, and carry a 1.</a:t>
            </a:r>
            <a:endParaRPr lang="en-US" b="1"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0187" y="228601"/>
            <a:ext cx="11506200" cy="6008688"/>
          </a:xfrm>
          <a:prstGeom prst="rect">
            <a:avLst/>
          </a:prstGeom>
        </p:spPr>
      </p:pic>
    </p:spTree>
    <p:extLst>
      <p:ext uri="{BB962C8B-B14F-4D97-AF65-F5344CB8AC3E}">
        <p14:creationId xmlns:p14="http://schemas.microsoft.com/office/powerpoint/2010/main" val="30611077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382587" y="153145"/>
            <a:ext cx="10972799" cy="6084144"/>
          </a:xfrm>
          <a:prstGeom prst="rect">
            <a:avLst/>
          </a:prstGeom>
        </p:spPr>
      </p:pic>
    </p:spTree>
    <p:extLst>
      <p:ext uri="{BB962C8B-B14F-4D97-AF65-F5344CB8AC3E}">
        <p14:creationId xmlns:p14="http://schemas.microsoft.com/office/powerpoint/2010/main" val="33151905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382587" y="153145"/>
            <a:ext cx="10972800" cy="6084144"/>
          </a:xfrm>
          <a:prstGeom prst="rect">
            <a:avLst/>
          </a:prstGeom>
        </p:spPr>
      </p:pic>
    </p:spTree>
    <p:extLst>
      <p:ext uri="{BB962C8B-B14F-4D97-AF65-F5344CB8AC3E}">
        <p14:creationId xmlns:p14="http://schemas.microsoft.com/office/powerpoint/2010/main" val="22047760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11187" y="381001"/>
            <a:ext cx="10744200" cy="5856288"/>
          </a:xfrm>
          <a:prstGeom prst="rect">
            <a:avLst/>
          </a:prstGeom>
        </p:spPr>
      </p:pic>
    </p:spTree>
    <p:extLst>
      <p:ext uri="{BB962C8B-B14F-4D97-AF65-F5344CB8AC3E}">
        <p14:creationId xmlns:p14="http://schemas.microsoft.com/office/powerpoint/2010/main" val="760261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80963" y="228601"/>
            <a:ext cx="10950624" cy="6008688"/>
          </a:xfrm>
          <a:prstGeom prst="rect">
            <a:avLst/>
          </a:prstGeom>
        </p:spPr>
      </p:pic>
    </p:spTree>
    <p:extLst>
      <p:ext uri="{BB962C8B-B14F-4D97-AF65-F5344CB8AC3E}">
        <p14:creationId xmlns:p14="http://schemas.microsoft.com/office/powerpoint/2010/main" val="765464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913656"/>
          </a:xfrm>
        </p:spPr>
        <p:txBody>
          <a:bodyPr>
            <a:normAutofit/>
          </a:bodyPr>
          <a:lstStyle/>
          <a:p>
            <a:r>
              <a:rPr lang="en-US" sz="3600" dirty="0" smtClean="0">
                <a:solidFill>
                  <a:srgbClr val="CC3399"/>
                </a:solidFill>
              </a:rPr>
              <a:t>Assignment: Submission Date: Monday 5/09/16, latest 3pm.</a:t>
            </a:r>
            <a:endParaRPr lang="en-US" sz="3600" dirty="0">
              <a:solidFill>
                <a:srgbClr val="CC3399"/>
              </a:solidFill>
            </a:endParaRPr>
          </a:p>
        </p:txBody>
      </p:sp>
      <p:sp>
        <p:nvSpPr>
          <p:cNvPr id="3" name="Content Placeholder 2"/>
          <p:cNvSpPr>
            <a:spLocks noGrp="1"/>
          </p:cNvSpPr>
          <p:nvPr>
            <p:ph idx="1"/>
          </p:nvPr>
        </p:nvSpPr>
        <p:spPr>
          <a:xfrm>
            <a:off x="239412" y="1066800"/>
            <a:ext cx="11716352" cy="5170512"/>
          </a:xfrm>
        </p:spPr>
        <p:txBody>
          <a:bodyPr>
            <a:normAutofit/>
          </a:bodyPr>
          <a:lstStyle/>
          <a:p>
            <a:pPr marL="514350" indent="-514350">
              <a:buAutoNum type="arabicParenBoth"/>
            </a:pPr>
            <a:r>
              <a:rPr lang="en-US" sz="2800" dirty="0" smtClean="0"/>
              <a:t>Derive the correct Floating-point representation for the decimal number +3.25 and -3.25 using the 32-bit IEEE 754 Floating-point standard.</a:t>
            </a:r>
          </a:p>
          <a:p>
            <a:pPr marL="514350" indent="-514350">
              <a:buAutoNum type="arabicParenBoth"/>
            </a:pPr>
            <a:r>
              <a:rPr lang="en-US" sz="2800" dirty="0" smtClean="0"/>
              <a:t>Convert the following IEEE 754 single precision Floating point numbers to their decimal values.</a:t>
            </a:r>
          </a:p>
          <a:p>
            <a:pPr marL="514350" indent="-514350">
              <a:buAutoNum type="alphaLcParenBoth"/>
            </a:pPr>
            <a:r>
              <a:rPr lang="en-US" sz="2800" dirty="0" smtClean="0"/>
              <a:t> 00111111111100000000000000000000</a:t>
            </a:r>
          </a:p>
          <a:p>
            <a:pPr marL="514350" indent="-514350">
              <a:buAutoNum type="alphaLcParenBoth"/>
            </a:pPr>
            <a:r>
              <a:rPr lang="en-US" sz="2800" dirty="0"/>
              <a:t> </a:t>
            </a:r>
            <a:r>
              <a:rPr lang="en-US" sz="2800" dirty="0" smtClean="0"/>
              <a:t>01100110100110000000000000000000</a:t>
            </a:r>
          </a:p>
          <a:p>
            <a:pPr marL="0" indent="0">
              <a:buNone/>
            </a:pPr>
            <a:r>
              <a:rPr lang="en-US" sz="2800" dirty="0" smtClean="0"/>
              <a:t>(3) Convert the following Flowing-point Number sign bit to 2’s complement representation.</a:t>
            </a:r>
          </a:p>
          <a:p>
            <a:pPr marL="0" indent="0">
              <a:buNone/>
            </a:pPr>
            <a:r>
              <a:rPr lang="en-US" sz="2800" dirty="0" smtClean="0"/>
              <a:t>(a) +7.25  (b) -7.25</a:t>
            </a:r>
          </a:p>
        </p:txBody>
      </p:sp>
    </p:spTree>
    <p:extLst>
      <p:ext uri="{BB962C8B-B14F-4D97-AF65-F5344CB8AC3E}">
        <p14:creationId xmlns:p14="http://schemas.microsoft.com/office/powerpoint/2010/main" val="31092305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52" y="228600"/>
            <a:ext cx="11714212" cy="456456"/>
          </a:xfrm>
        </p:spPr>
        <p:txBody>
          <a:bodyPr>
            <a:noAutofit/>
          </a:bodyPr>
          <a:lstStyle/>
          <a:p>
            <a:r>
              <a:rPr lang="en-US" sz="3200" dirty="0">
                <a:solidFill>
                  <a:srgbClr val="CC3399"/>
                </a:solidFill>
              </a:rPr>
              <a:t>Assignment: Submission Date: Monday 5/09/16, latest 3pm</a:t>
            </a:r>
            <a:r>
              <a:rPr lang="en-US" sz="3200" dirty="0" smtClean="0">
                <a:solidFill>
                  <a:srgbClr val="CC3399"/>
                </a:solidFill>
              </a:rPr>
              <a:t>.(</a:t>
            </a:r>
            <a:r>
              <a:rPr lang="en-US" sz="3200" dirty="0" err="1" smtClean="0">
                <a:solidFill>
                  <a:srgbClr val="CC3399"/>
                </a:solidFill>
              </a:rPr>
              <a:t>contd</a:t>
            </a:r>
            <a:r>
              <a:rPr lang="en-US" sz="3200" dirty="0" smtClean="0">
                <a:solidFill>
                  <a:srgbClr val="CC3399"/>
                </a:solidFill>
              </a:rPr>
              <a:t>)</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9412" y="838200"/>
                <a:ext cx="11716352" cy="5399112"/>
              </a:xfrm>
            </p:spPr>
            <p:txBody>
              <a:bodyPr>
                <a:normAutofit fontScale="25000" lnSpcReduction="20000"/>
              </a:bodyPr>
              <a:lstStyle/>
              <a:p>
                <a:pPr marL="0" indent="0">
                  <a:buNone/>
                </a:pPr>
                <a:r>
                  <a:rPr lang="en-US" sz="4200" dirty="0" smtClean="0"/>
                  <a:t>(</a:t>
                </a:r>
                <a:r>
                  <a:rPr lang="en-US" sz="9600" dirty="0" smtClean="0">
                    <a:latin typeface="Tahoma" panose="020B0604030504040204" pitchFamily="34" charset="0"/>
                    <a:ea typeface="Tahoma" panose="020B0604030504040204" pitchFamily="34" charset="0"/>
                    <a:cs typeface="Tahoma" panose="020B0604030504040204" pitchFamily="34" charset="0"/>
                  </a:rPr>
                  <a:t>4) Find the 2’s complement of the following number less than 1</a:t>
                </a:r>
                <a:endParaRPr lang="en-US" sz="9600" dirty="0">
                  <a:latin typeface="Tahoma" panose="020B0604030504040204" pitchFamily="34" charset="0"/>
                  <a:ea typeface="Tahoma" panose="020B0604030504040204" pitchFamily="34" charset="0"/>
                  <a:cs typeface="Tahoma" panose="020B0604030504040204" pitchFamily="34" charset="0"/>
                </a:endParaRPr>
              </a:p>
              <a:p>
                <a:pPr marL="514350" indent="-514350">
                  <a:buAutoNum type="alphaLcParenBoth"/>
                </a:pPr>
                <a:r>
                  <a:rPr lang="en-US" sz="9600" dirty="0" smtClean="0">
                    <a:latin typeface="Tahoma" panose="020B0604030504040204" pitchFamily="34" charset="0"/>
                    <a:ea typeface="Tahoma" panose="020B0604030504040204" pitchFamily="34" charset="0"/>
                    <a:cs typeface="Tahoma" panose="020B0604030504040204" pitchFamily="34" charset="0"/>
                  </a:rPr>
                  <a:t>1101 (b) 1011 (c) 110101 (d) 101010 </a:t>
                </a:r>
              </a:p>
              <a:p>
                <a:pPr marL="0" indent="0">
                  <a:buNone/>
                </a:pPr>
                <a:r>
                  <a:rPr lang="en-US" sz="9600" dirty="0" smtClean="0">
                    <a:latin typeface="Tahoma" panose="020B0604030504040204" pitchFamily="34" charset="0"/>
                    <a:ea typeface="Tahoma" panose="020B0604030504040204" pitchFamily="34" charset="0"/>
                    <a:cs typeface="Tahoma" panose="020B0604030504040204" pitchFamily="34" charset="0"/>
                  </a:rPr>
                  <a:t>(5) Convert the </a:t>
                </a:r>
                <a:r>
                  <a:rPr lang="en-US" sz="9600" dirty="0">
                    <a:latin typeface="Tahoma" panose="020B0604030504040204" pitchFamily="34" charset="0"/>
                    <a:ea typeface="Tahoma" panose="020B0604030504040204" pitchFamily="34" charset="0"/>
                    <a:cs typeface="Tahoma" panose="020B0604030504040204" pitchFamily="34" charset="0"/>
                  </a:rPr>
                  <a:t>2’s </a:t>
                </a:r>
                <a:r>
                  <a:rPr lang="en-US" sz="9600" dirty="0" smtClean="0">
                    <a:latin typeface="Tahoma" panose="020B0604030504040204" pitchFamily="34" charset="0"/>
                    <a:ea typeface="Tahoma" panose="020B0604030504040204" pitchFamily="34" charset="0"/>
                    <a:cs typeface="Tahoma" panose="020B0604030504040204" pitchFamily="34" charset="0"/>
                  </a:rPr>
                  <a:t>complement whole numbers to it original (decimal) form  </a:t>
                </a:r>
              </a:p>
              <a:p>
                <a:pPr marL="514350" indent="-514350">
                  <a:buAutoNum type="alphaLcParenBoth"/>
                </a:pPr>
                <a:r>
                  <a:rPr lang="en-US" sz="9600" dirty="0" smtClean="0">
                    <a:latin typeface="Tahoma" panose="020B0604030504040204" pitchFamily="34" charset="0"/>
                    <a:ea typeface="Tahoma" panose="020B0604030504040204" pitchFamily="34" charset="0"/>
                    <a:cs typeface="Tahoma" panose="020B0604030504040204" pitchFamily="34" charset="0"/>
                  </a:rPr>
                  <a:t>110110 (b) 01101 (c) 101010 (d) 11010101 </a:t>
                </a:r>
              </a:p>
              <a:p>
                <a:pPr marL="0" indent="0">
                  <a:buNone/>
                </a:pPr>
                <a:r>
                  <a:rPr lang="en-US" sz="9600" dirty="0" smtClean="0">
                    <a:latin typeface="Tahoma" panose="020B0604030504040204" pitchFamily="34" charset="0"/>
                    <a:ea typeface="Tahoma" panose="020B0604030504040204" pitchFamily="34" charset="0"/>
                    <a:cs typeface="Tahoma" panose="020B0604030504040204" pitchFamily="34" charset="0"/>
                  </a:rPr>
                  <a:t>(6) The following are 2’s complement fraction, convert to original number. (a) </a:t>
                </a:r>
                <a:r>
                  <a:rPr lang="en-US" sz="9600" dirty="0">
                    <a:latin typeface="Tahoma" panose="020B0604030504040204" pitchFamily="34" charset="0"/>
                    <a:ea typeface="Tahoma" panose="020B0604030504040204" pitchFamily="34" charset="0"/>
                    <a:cs typeface="Tahoma" panose="020B0604030504040204" pitchFamily="34" charset="0"/>
                  </a:rPr>
                  <a:t>01101 </a:t>
                </a:r>
                <a:r>
                  <a:rPr lang="en-US" sz="9600" dirty="0" smtClean="0">
                    <a:latin typeface="Tahoma" panose="020B0604030504040204" pitchFamily="34" charset="0"/>
                    <a:ea typeface="Tahoma" panose="020B0604030504040204" pitchFamily="34" charset="0"/>
                    <a:cs typeface="Tahoma" panose="020B0604030504040204" pitchFamily="34" charset="0"/>
                  </a:rPr>
                  <a:t>(b) 10110</a:t>
                </a:r>
              </a:p>
              <a:p>
                <a:pPr marL="0" indent="0">
                  <a:buNone/>
                </a:pPr>
                <a:r>
                  <a:rPr lang="en-US" sz="9600" dirty="0" smtClean="0">
                    <a:latin typeface="Tahoma" panose="020B0604030504040204" pitchFamily="34" charset="0"/>
                    <a:ea typeface="Tahoma" panose="020B0604030504040204" pitchFamily="34" charset="0"/>
                    <a:cs typeface="Tahoma" panose="020B0604030504040204" pitchFamily="34" charset="0"/>
                  </a:rPr>
                  <a:t>(7) Using the </a:t>
                </a:r>
                <a:r>
                  <a:rPr lang="en-US" sz="9600" dirty="0" err="1" smtClean="0">
                    <a:latin typeface="Tahoma" panose="020B0604030504040204" pitchFamily="34" charset="0"/>
                    <a:ea typeface="Tahoma" panose="020B0604030504040204" pitchFamily="34" charset="0"/>
                    <a:cs typeface="Tahoma" panose="020B0604030504040204" pitchFamily="34" charset="0"/>
                  </a:rPr>
                  <a:t>formular</a:t>
                </a:r>
                <a:r>
                  <a:rPr lang="en-US" sz="9600" dirty="0" smtClean="0">
                    <a:latin typeface="Tahoma" panose="020B0604030504040204" pitchFamily="34" charset="0"/>
                    <a:ea typeface="Tahoma" panose="020B0604030504040204" pitchFamily="34" charset="0"/>
                    <a:cs typeface="Tahoma" panose="020B0604030504040204" pitchFamily="34" charset="0"/>
                  </a:rPr>
                  <a:t> method resolve question no. (5) </a:t>
                </a:r>
              </a:p>
              <a:p>
                <a:pPr marL="0" indent="0">
                  <a:buNone/>
                </a:pPr>
                <a:r>
                  <a:rPr lang="en-US" sz="9600" dirty="0" smtClean="0">
                    <a:latin typeface="Tahoma" panose="020B0604030504040204" pitchFamily="34" charset="0"/>
                    <a:ea typeface="Tahoma" panose="020B0604030504040204" pitchFamily="34" charset="0"/>
                    <a:cs typeface="Tahoma" panose="020B0604030504040204" pitchFamily="34" charset="0"/>
                  </a:rPr>
                  <a:t>Compare your answers and state your observations.</a:t>
                </a:r>
                <a:endParaRPr lang="en-US" sz="9600" dirty="0">
                  <a:latin typeface="Tahoma" panose="020B0604030504040204" pitchFamily="34" charset="0"/>
                  <a:ea typeface="Tahoma" panose="020B0604030504040204" pitchFamily="34" charset="0"/>
                  <a:cs typeface="Tahoma" panose="020B060403050404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9600" i="1">
                          <a:latin typeface="Cambria Math" panose="02040503050406030204" pitchFamily="18" charset="0"/>
                          <a:ea typeface="Calibri" panose="020F0502020204030204" pitchFamily="34" charset="0"/>
                          <a:cs typeface="Times New Roman" panose="02020603050405020304" pitchFamily="18" charset="0"/>
                        </a:rPr>
                        <m:t>×</m:t>
                      </m:r>
                      <m:r>
                        <a:rPr lang="en-US" sz="9600" i="1">
                          <a:effectLst/>
                          <a:latin typeface="Cambria Math" panose="02040503050406030204" pitchFamily="18" charset="0"/>
                          <a:ea typeface="Cambria Math" panose="02040503050406030204" pitchFamily="18" charset="0"/>
                          <a:cs typeface="Cambria Math" panose="02040503050406030204" pitchFamily="18" charset="0"/>
                        </a:rPr>
                        <m:t>=</m:t>
                      </m:r>
                      <m:sSup>
                        <m:sSupPr>
                          <m:ctrlPr>
                            <a:rPr lang="en-US" sz="9600" i="1">
                              <a:effectLst/>
                              <a:latin typeface="Cambria Math" panose="02040503050406030204" pitchFamily="18" charset="0"/>
                              <a:ea typeface="Cambria Math" panose="02040503050406030204" pitchFamily="18" charset="0"/>
                              <a:cs typeface="Cambria Math" panose="02040503050406030204" pitchFamily="18" charset="0"/>
                            </a:rPr>
                          </m:ctrlPr>
                        </m:sSupPr>
                        <m:e>
                          <m:r>
                            <a:rPr lang="en-US" sz="9600" i="1">
                              <a:effectLst/>
                              <a:latin typeface="Cambria Math" panose="02040503050406030204" pitchFamily="18" charset="0"/>
                              <a:ea typeface="Cambria Math" panose="02040503050406030204" pitchFamily="18" charset="0"/>
                              <a:cs typeface="Cambria Math" panose="02040503050406030204" pitchFamily="18" charset="0"/>
                            </a:rPr>
                            <m:t>−2</m:t>
                          </m:r>
                        </m:e>
                        <m:sup>
                          <m:r>
                            <a:rPr lang="en-US" sz="9600" i="1">
                              <a:effectLst/>
                              <a:latin typeface="Cambria Math" panose="02040503050406030204" pitchFamily="18" charset="0"/>
                              <a:ea typeface="Cambria Math" panose="02040503050406030204" pitchFamily="18" charset="0"/>
                              <a:cs typeface="Cambria Math" panose="02040503050406030204" pitchFamily="18" charset="0"/>
                            </a:rPr>
                            <m:t>𝑛</m:t>
                          </m:r>
                          <m:r>
                            <a:rPr lang="en-US" sz="9600" i="1">
                              <a:effectLst/>
                              <a:latin typeface="Cambria Math" panose="02040503050406030204" pitchFamily="18" charset="0"/>
                              <a:ea typeface="Cambria Math" panose="02040503050406030204" pitchFamily="18" charset="0"/>
                              <a:cs typeface="Cambria Math" panose="02040503050406030204" pitchFamily="18" charset="0"/>
                            </a:rPr>
                            <m:t>−1</m:t>
                          </m:r>
                        </m:sup>
                      </m:sSup>
                      <m:r>
                        <a:rPr lang="en-US" sz="96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96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9600" i="1">
                              <a:effectLst/>
                              <a:latin typeface="Cambria Math" panose="02040503050406030204" pitchFamily="18" charset="0"/>
                              <a:ea typeface="Cambria Math" panose="02040503050406030204" pitchFamily="18" charset="0"/>
                              <a:cs typeface="Cambria Math" panose="02040503050406030204" pitchFamily="18" charset="0"/>
                            </a:rPr>
                            <m:t>×</m:t>
                          </m:r>
                        </m:e>
                        <m:sub>
                          <m:r>
                            <a:rPr lang="en-US" sz="9600" i="1">
                              <a:effectLst/>
                              <a:latin typeface="Cambria Math" panose="02040503050406030204" pitchFamily="18" charset="0"/>
                              <a:ea typeface="Cambria Math" panose="02040503050406030204" pitchFamily="18" charset="0"/>
                              <a:cs typeface="Cambria Math" panose="02040503050406030204" pitchFamily="18" charset="0"/>
                            </a:rPr>
                            <m:t>𝑛</m:t>
                          </m:r>
                          <m:r>
                            <a:rPr lang="en-US" sz="9600" i="1">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sz="9600" i="1">
                          <a:effectLst/>
                          <a:latin typeface="Cambria Math" panose="02040503050406030204" pitchFamily="18" charset="0"/>
                          <a:ea typeface="Cambria Math" panose="02040503050406030204" pitchFamily="18" charset="0"/>
                          <a:cs typeface="Cambria Math" panose="02040503050406030204" pitchFamily="18" charset="0"/>
                        </a:rPr>
                        <m:t>+</m:t>
                      </m:r>
                      <m:nary>
                        <m:naryPr>
                          <m:chr m:val="∑"/>
                          <m:grow m:val="on"/>
                          <m:ctrlPr>
                            <a:rPr lang="en-US" sz="9600" i="1">
                              <a:effectLst/>
                              <a:latin typeface="Cambria Math" panose="02040503050406030204" pitchFamily="18" charset="0"/>
                            </a:rPr>
                          </m:ctrlPr>
                        </m:naryPr>
                        <m:sub>
                          <m:r>
                            <a:rPr lang="en-US" sz="9600" i="1">
                              <a:effectLst/>
                              <a:latin typeface="Cambria Math" panose="02040503050406030204" pitchFamily="18" charset="0"/>
                              <a:ea typeface="Cambria Math" panose="02040503050406030204" pitchFamily="18" charset="0"/>
                              <a:cs typeface="Cambria Math" panose="02040503050406030204" pitchFamily="18" charset="0"/>
                            </a:rPr>
                            <m:t>𝑖</m:t>
                          </m:r>
                          <m:r>
                            <a:rPr lang="en-US" sz="9600" i="1">
                              <a:effectLst/>
                              <a:latin typeface="Cambria Math" panose="02040503050406030204" pitchFamily="18" charset="0"/>
                              <a:ea typeface="Cambria Math" panose="02040503050406030204" pitchFamily="18" charset="0"/>
                              <a:cs typeface="Cambria Math" panose="02040503050406030204" pitchFamily="18" charset="0"/>
                            </a:rPr>
                            <m:t>=0</m:t>
                          </m:r>
                        </m:sub>
                        <m:sup>
                          <m:r>
                            <a:rPr lang="en-US" sz="9600" i="1">
                              <a:effectLst/>
                              <a:latin typeface="Cambria Math" panose="02040503050406030204" pitchFamily="18" charset="0"/>
                              <a:ea typeface="Cambria Math" panose="02040503050406030204" pitchFamily="18" charset="0"/>
                              <a:cs typeface="Cambria Math" panose="02040503050406030204" pitchFamily="18" charset="0"/>
                            </a:rPr>
                            <m:t>𝑛</m:t>
                          </m:r>
                          <m:r>
                            <a:rPr lang="en-US" sz="9600" i="1">
                              <a:effectLst/>
                              <a:latin typeface="Cambria Math" panose="02040503050406030204" pitchFamily="18" charset="0"/>
                              <a:ea typeface="Cambria Math" panose="02040503050406030204" pitchFamily="18" charset="0"/>
                              <a:cs typeface="Cambria Math" panose="02040503050406030204" pitchFamily="18" charset="0"/>
                            </a:rPr>
                            <m:t>−2</m:t>
                          </m:r>
                        </m:sup>
                        <m:e>
                          <m:sSub>
                            <m:sSubPr>
                              <m:ctrlPr>
                                <a:rPr lang="en-US" sz="9600" i="1">
                                  <a:effectLst/>
                                  <a:latin typeface="Cambria Math" panose="02040503050406030204" pitchFamily="18" charset="0"/>
                                </a:rPr>
                              </m:ctrlPr>
                            </m:sSubPr>
                            <m:e>
                              <m:r>
                                <a:rPr lang="en-US" sz="9600" i="1">
                                  <a:effectLst/>
                                  <a:latin typeface="Cambria Math" panose="02040503050406030204" pitchFamily="18" charset="0"/>
                                  <a:ea typeface="Calibri" panose="020F0502020204030204" pitchFamily="34" charset="0"/>
                                  <a:cs typeface="Times New Roman" panose="02020603050405020304" pitchFamily="18" charset="0"/>
                                </a:rPr>
                                <m:t>×</m:t>
                              </m:r>
                            </m:e>
                            <m:sub>
                              <m:r>
                                <a:rPr lang="en-US" sz="9600" b="0" i="1" smtClean="0">
                                  <a:effectLst/>
                                  <a:latin typeface="Cambria Math" panose="02040503050406030204" pitchFamily="18" charset="0"/>
                                  <a:ea typeface="Calibri" panose="020F0502020204030204" pitchFamily="34" charset="0"/>
                                  <a:cs typeface="Times New Roman" panose="02020603050405020304" pitchFamily="18" charset="0"/>
                                </a:rPr>
                                <m:t>𝑖</m:t>
                              </m:r>
                            </m:sub>
                          </m:sSub>
                          <m:sSup>
                            <m:sSupPr>
                              <m:ctrlPr>
                                <a:rPr lang="en-US" sz="9600" i="1">
                                  <a:effectLst/>
                                  <a:latin typeface="Cambria Math" panose="02040503050406030204" pitchFamily="18" charset="0"/>
                                </a:rPr>
                              </m:ctrlPr>
                            </m:sSupPr>
                            <m:e>
                              <m:r>
                                <a:rPr lang="en-US" sz="9600" i="1">
                                  <a:effectLst/>
                                  <a:latin typeface="Cambria Math" panose="02040503050406030204" pitchFamily="18" charset="0"/>
                                  <a:ea typeface="Calibri" panose="020F0502020204030204" pitchFamily="34" charset="0"/>
                                  <a:cs typeface="Times New Roman" panose="02020603050405020304" pitchFamily="18" charset="0"/>
                                </a:rPr>
                                <m:t>2</m:t>
                              </m:r>
                            </m:e>
                            <m:sup>
                              <m:r>
                                <a:rPr lang="en-US" sz="9600" b="0" i="1" smtClean="0">
                                  <a:effectLst/>
                                  <a:latin typeface="Cambria Math" panose="02040503050406030204" pitchFamily="18" charset="0"/>
                                  <a:ea typeface="Calibri" panose="020F0502020204030204" pitchFamily="34" charset="0"/>
                                  <a:cs typeface="Times New Roman" panose="02020603050405020304" pitchFamily="18" charset="0"/>
                                </a:rPr>
                                <m:t>𝑖</m:t>
                              </m:r>
                            </m:sup>
                          </m:sSup>
                        </m:e>
                      </m:nary>
                    </m:oMath>
                  </m:oMathPara>
                </a14:m>
                <a:endParaRPr lang="en-US" sz="9600" dirty="0" smtClean="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9600" dirty="0" smtClean="0">
                    <a:latin typeface="Tahoma" panose="020B0604030504040204" pitchFamily="34" charset="0"/>
                    <a:ea typeface="Tahoma" panose="020B0604030504040204" pitchFamily="34" charset="0"/>
                    <a:cs typeface="Tahoma" panose="020B0604030504040204" pitchFamily="34" charset="0"/>
                  </a:rPr>
                  <a:t> where </a:t>
                </a:r>
                <a14:m>
                  <m:oMath xmlns:m="http://schemas.openxmlformats.org/officeDocument/2006/math">
                    <m:sSub>
                      <m:sSubPr>
                        <m:ctrlPr>
                          <a:rPr lang="en-US" sz="9600" i="1">
                            <a:latin typeface="Cambria Math" panose="02040503050406030204" pitchFamily="18" charset="0"/>
                            <a:ea typeface="Cambria Math" panose="02040503050406030204" pitchFamily="18" charset="0"/>
                            <a:cs typeface="Cambria Math" panose="02040503050406030204" pitchFamily="18" charset="0"/>
                          </a:rPr>
                        </m:ctrlPr>
                      </m:sSubPr>
                      <m:e>
                        <m:r>
                          <a:rPr lang="en-US" sz="9600" i="1">
                            <a:latin typeface="Cambria Math" panose="02040503050406030204" pitchFamily="18" charset="0"/>
                            <a:ea typeface="Cambria Math" panose="02040503050406030204" pitchFamily="18" charset="0"/>
                            <a:cs typeface="Cambria Math" panose="02040503050406030204" pitchFamily="18" charset="0"/>
                          </a:rPr>
                          <m:t>×</m:t>
                        </m:r>
                      </m:e>
                      <m:sub>
                        <m:r>
                          <a:rPr lang="en-US" sz="9600" i="1">
                            <a:latin typeface="Cambria Math" panose="02040503050406030204" pitchFamily="18" charset="0"/>
                            <a:ea typeface="Cambria Math" panose="02040503050406030204" pitchFamily="18" charset="0"/>
                            <a:cs typeface="Cambria Math" panose="02040503050406030204" pitchFamily="18" charset="0"/>
                          </a:rPr>
                          <m:t>𝑛</m:t>
                        </m:r>
                        <m:r>
                          <a:rPr lang="en-US" sz="9600" i="1">
                            <a:latin typeface="Cambria Math" panose="02040503050406030204" pitchFamily="18" charset="0"/>
                            <a:ea typeface="Cambria Math" panose="02040503050406030204" pitchFamily="18" charset="0"/>
                            <a:cs typeface="Cambria Math" panose="02040503050406030204" pitchFamily="18" charset="0"/>
                          </a:rPr>
                          <m:t>−1</m:t>
                        </m:r>
                      </m:sub>
                    </m:sSub>
                  </m:oMath>
                </a14:m>
                <a:r>
                  <a:rPr lang="en-US" sz="9600" dirty="0" smtClean="0">
                    <a:latin typeface="Tahoma" panose="020B0604030504040204" pitchFamily="34" charset="0"/>
                    <a:ea typeface="Tahoma" panose="020B0604030504040204" pitchFamily="34" charset="0"/>
                    <a:cs typeface="Tahoma" panose="020B0604030504040204" pitchFamily="34" charset="0"/>
                  </a:rPr>
                  <a:t>represent the bits </a:t>
                </a:r>
                <a:r>
                  <a:rPr lang="en-US" sz="9600" dirty="0" err="1" smtClean="0">
                    <a:latin typeface="Tahoma" panose="020B0604030504040204" pitchFamily="34" charset="0"/>
                    <a:ea typeface="Tahoma" panose="020B0604030504040204" pitchFamily="34" charset="0"/>
                    <a:cs typeface="Tahoma" panose="020B0604030504040204" pitchFamily="34" charset="0"/>
                  </a:rPr>
                  <a:t>i.e</a:t>
                </a:r>
                <a:r>
                  <a:rPr lang="en-US" sz="9600" dirty="0" smtClean="0">
                    <a:latin typeface="Tahoma" panose="020B0604030504040204" pitchFamily="34" charset="0"/>
                    <a:ea typeface="Tahoma" panose="020B0604030504040204" pitchFamily="34" charset="0"/>
                    <a:cs typeface="Tahoma" panose="020B0604030504040204" pitchFamily="34" charset="0"/>
                  </a:rPr>
                  <a:t> X</a:t>
                </a:r>
                <a:r>
                  <a:rPr lang="en-US" sz="9600" baseline="-25000" dirty="0" smtClean="0">
                    <a:latin typeface="Tahoma" panose="020B0604030504040204" pitchFamily="34" charset="0"/>
                    <a:ea typeface="Tahoma" panose="020B0604030504040204" pitchFamily="34" charset="0"/>
                    <a:cs typeface="Tahoma" panose="020B0604030504040204" pitchFamily="34" charset="0"/>
                  </a:rPr>
                  <a:t>3,</a:t>
                </a:r>
                <a:r>
                  <a:rPr lang="en-US" sz="9600" dirty="0">
                    <a:latin typeface="Tahoma" panose="020B0604030504040204" pitchFamily="34" charset="0"/>
                    <a:ea typeface="Tahoma" panose="020B0604030504040204" pitchFamily="34" charset="0"/>
                    <a:cs typeface="Tahoma" panose="020B0604030504040204" pitchFamily="34" charset="0"/>
                  </a:rPr>
                  <a:t> </a:t>
                </a:r>
                <a:r>
                  <a:rPr lang="en-US" sz="9600" dirty="0" smtClean="0">
                    <a:latin typeface="Tahoma" panose="020B0604030504040204" pitchFamily="34" charset="0"/>
                    <a:ea typeface="Tahoma" panose="020B0604030504040204" pitchFamily="34" charset="0"/>
                    <a:cs typeface="Tahoma" panose="020B0604030504040204" pitchFamily="34" charset="0"/>
                  </a:rPr>
                  <a:t>X</a:t>
                </a:r>
                <a:r>
                  <a:rPr lang="en-US" sz="9600" baseline="-25000" dirty="0" smtClean="0">
                    <a:latin typeface="Tahoma" panose="020B0604030504040204" pitchFamily="34" charset="0"/>
                    <a:ea typeface="Tahoma" panose="020B0604030504040204" pitchFamily="34" charset="0"/>
                    <a:cs typeface="Tahoma" panose="020B0604030504040204" pitchFamily="34" charset="0"/>
                  </a:rPr>
                  <a:t>2,</a:t>
                </a:r>
                <a:r>
                  <a:rPr lang="en-US" sz="9600" dirty="0" smtClean="0">
                    <a:latin typeface="Tahoma" panose="020B0604030504040204" pitchFamily="34" charset="0"/>
                    <a:ea typeface="Tahoma" panose="020B0604030504040204" pitchFamily="34" charset="0"/>
                    <a:cs typeface="Tahoma" panose="020B0604030504040204" pitchFamily="34" charset="0"/>
                  </a:rPr>
                  <a:t> X</a:t>
                </a:r>
                <a:r>
                  <a:rPr lang="en-US" sz="9600" baseline="-25000" dirty="0" smtClean="0">
                    <a:latin typeface="Tahoma" panose="020B0604030504040204" pitchFamily="34" charset="0"/>
                    <a:ea typeface="Tahoma" panose="020B0604030504040204" pitchFamily="34" charset="0"/>
                    <a:cs typeface="Tahoma" panose="020B0604030504040204" pitchFamily="34" charset="0"/>
                  </a:rPr>
                  <a:t>1,</a:t>
                </a:r>
                <a:r>
                  <a:rPr lang="en-US" sz="9600" dirty="0" smtClean="0">
                    <a:latin typeface="Tahoma" panose="020B0604030504040204" pitchFamily="34" charset="0"/>
                    <a:ea typeface="Tahoma" panose="020B0604030504040204" pitchFamily="34" charset="0"/>
                    <a:cs typeface="Tahoma" panose="020B0604030504040204" pitchFamily="34" charset="0"/>
                  </a:rPr>
                  <a:t> X</a:t>
                </a:r>
                <a:r>
                  <a:rPr lang="en-US" sz="9600" baseline="-25000" dirty="0" smtClean="0">
                    <a:latin typeface="Tahoma" panose="020B0604030504040204" pitchFamily="34" charset="0"/>
                    <a:ea typeface="Tahoma" panose="020B0604030504040204" pitchFamily="34" charset="0"/>
                    <a:cs typeface="Tahoma" panose="020B0604030504040204" pitchFamily="34" charset="0"/>
                  </a:rPr>
                  <a:t>0</a:t>
                </a:r>
                <a:r>
                  <a:rPr lang="en-US" sz="9600" dirty="0" smtClean="0">
                    <a:latin typeface="Tahoma" panose="020B0604030504040204" pitchFamily="34" charset="0"/>
                    <a:ea typeface="Tahoma" panose="020B0604030504040204" pitchFamily="34" charset="0"/>
                    <a:cs typeface="Tahoma" panose="020B0604030504040204" pitchFamily="34" charset="0"/>
                  </a:rPr>
                  <a:t>. Where n= total nos. of bit, </a:t>
                </a:r>
              </a:p>
              <a:p>
                <a:pPr marL="0" indent="0">
                  <a:buNone/>
                </a:pPr>
                <a:r>
                  <a:rPr lang="en-US" sz="9600" dirty="0">
                    <a:latin typeface="Tahoma" panose="020B0604030504040204" pitchFamily="34" charset="0"/>
                    <a:ea typeface="Tahoma" panose="020B0604030504040204" pitchFamily="34" charset="0"/>
                    <a:cs typeface="Tahoma" panose="020B0604030504040204" pitchFamily="34" charset="0"/>
                  </a:rPr>
                  <a:t>t</a:t>
                </a:r>
                <a:r>
                  <a:rPr lang="en-US" sz="9600" dirty="0" smtClean="0">
                    <a:latin typeface="Tahoma" panose="020B0604030504040204" pitchFamily="34" charset="0"/>
                    <a:ea typeface="Tahoma" panose="020B0604030504040204" pitchFamily="34" charset="0"/>
                    <a:cs typeface="Tahoma" panose="020B0604030504040204" pitchFamily="34" charset="0"/>
                  </a:rPr>
                  <a:t>he formula is valid for both positive and negative numbers</a:t>
                </a:r>
                <a:endParaRPr lang="en-US" sz="9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9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9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9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800" dirty="0"/>
              </a:p>
              <a:p>
                <a:pPr marL="0" indent="0">
                  <a:buNone/>
                </a:pPr>
                <a:r>
                  <a:rPr lang="en-US" sz="28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9412" y="838200"/>
                <a:ext cx="11716352" cy="5399112"/>
              </a:xfrm>
              <a:blipFill rotWithShape="0">
                <a:blip r:embed="rId2"/>
                <a:stretch>
                  <a:fillRect l="-780" t="-2260" r="-52" b="-26328"/>
                </a:stretch>
              </a:blipFill>
            </p:spPr>
            <p:txBody>
              <a:bodyPr/>
              <a:lstStyle/>
              <a:p>
                <a:r>
                  <a:rPr lang="en-US">
                    <a:noFill/>
                  </a:rPr>
                  <a:t> </a:t>
                </a:r>
              </a:p>
            </p:txBody>
          </p:sp>
        </mc:Fallback>
      </mc:AlternateContent>
    </p:spTree>
    <p:extLst>
      <p:ext uri="{BB962C8B-B14F-4D97-AF65-F5344CB8AC3E}">
        <p14:creationId xmlns:p14="http://schemas.microsoft.com/office/powerpoint/2010/main" val="1005307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Reference	</a:t>
            </a:r>
            <a:endParaRPr lang="en-US" dirty="0"/>
          </a:p>
        </p:txBody>
      </p:sp>
      <p:sp>
        <p:nvSpPr>
          <p:cNvPr id="3" name="Content Placeholder 2"/>
          <p:cNvSpPr>
            <a:spLocks noGrp="1"/>
          </p:cNvSpPr>
          <p:nvPr>
            <p:ph idx="1"/>
          </p:nvPr>
        </p:nvSpPr>
        <p:spPr/>
        <p:txBody>
          <a:bodyPr/>
          <a:lstStyle/>
          <a:p>
            <a:r>
              <a:rPr lang="en-GB" dirty="0" err="1" smtClean="0"/>
              <a:t>Okokpujie</a:t>
            </a:r>
            <a:r>
              <a:rPr lang="en-GB" dirty="0" smtClean="0"/>
              <a:t>, K. Lecture notes, EIE411, 2016.</a:t>
            </a:r>
            <a:endParaRPr lang="en-US" dirty="0"/>
          </a:p>
        </p:txBody>
      </p:sp>
    </p:spTree>
    <p:extLst>
      <p:ext uri="{BB962C8B-B14F-4D97-AF65-F5344CB8AC3E}">
        <p14:creationId xmlns:p14="http://schemas.microsoft.com/office/powerpoint/2010/main" val="286931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3" y="153144"/>
            <a:ext cx="11714212" cy="685056"/>
          </a:xfrm>
        </p:spPr>
        <p:txBody>
          <a:bodyPr>
            <a:normAutofit fontScale="90000"/>
          </a:bodyPr>
          <a:lstStyle/>
          <a:p>
            <a:pPr algn="ctr"/>
            <a:r>
              <a:rPr lang="en-US" dirty="0">
                <a:solidFill>
                  <a:srgbClr val="CC3399"/>
                </a:solidFill>
              </a:rPr>
              <a:t>ADDITION</a:t>
            </a:r>
            <a:endParaRPr lang="en-US" dirty="0"/>
          </a:p>
        </p:txBody>
      </p:sp>
      <p:sp>
        <p:nvSpPr>
          <p:cNvPr id="3" name="Content Placeholder 2"/>
          <p:cNvSpPr>
            <a:spLocks noGrp="1"/>
          </p:cNvSpPr>
          <p:nvPr>
            <p:ph idx="1"/>
          </p:nvPr>
        </p:nvSpPr>
        <p:spPr>
          <a:xfrm>
            <a:off x="382587" y="838200"/>
            <a:ext cx="10744200" cy="5486400"/>
          </a:xfrm>
        </p:spPr>
        <p:txBody>
          <a:bodyPr>
            <a:normAutofit fontScale="92500" lnSpcReduction="20000"/>
          </a:bodyPr>
          <a:lstStyle/>
          <a:p>
            <a:pPr algn="just">
              <a:buNone/>
            </a:pPr>
            <a:r>
              <a:rPr lang="en-US" b="1" dirty="0"/>
              <a:t>unsigned:</a:t>
            </a:r>
          </a:p>
          <a:p>
            <a:pPr algn="just">
              <a:buNone/>
            </a:pPr>
            <a:r>
              <a:rPr lang="en-US" b="1" dirty="0"/>
              <a:t>  just like the simple addition given.</a:t>
            </a:r>
          </a:p>
          <a:p>
            <a:pPr algn="just">
              <a:buNone/>
            </a:pPr>
            <a:endParaRPr lang="en-US" b="1" dirty="0"/>
          </a:p>
          <a:p>
            <a:pPr algn="just">
              <a:buNone/>
            </a:pPr>
            <a:r>
              <a:rPr lang="en-US" b="1" dirty="0"/>
              <a:t>  examples:</a:t>
            </a:r>
          </a:p>
          <a:p>
            <a:pPr algn="just">
              <a:buNone/>
            </a:pPr>
            <a:endParaRPr lang="en-US" b="1" dirty="0"/>
          </a:p>
          <a:p>
            <a:pPr algn="just">
              <a:buNone/>
            </a:pPr>
            <a:r>
              <a:rPr lang="en-US" b="1" dirty="0"/>
              <a:t>      100001           00001010 (10)</a:t>
            </a:r>
          </a:p>
          <a:p>
            <a:pPr algn="just">
              <a:buNone/>
            </a:pPr>
            <a:r>
              <a:rPr lang="en-US" b="1" dirty="0"/>
              <a:t>    </a:t>
            </a:r>
            <a:r>
              <a:rPr lang="en-US" b="1" dirty="0" smtClean="0"/>
              <a:t>+</a:t>
            </a:r>
            <a:r>
              <a:rPr lang="en-US" b="1" dirty="0"/>
              <a:t>011101     </a:t>
            </a:r>
            <a:r>
              <a:rPr lang="en-US" b="1" dirty="0" smtClean="0"/>
              <a:t>   +</a:t>
            </a:r>
            <a:r>
              <a:rPr lang="en-US" b="1" dirty="0"/>
              <a:t>00001110 (14)</a:t>
            </a:r>
          </a:p>
          <a:p>
            <a:pPr algn="just">
              <a:buNone/>
            </a:pPr>
            <a:r>
              <a:rPr lang="en-US" b="1" dirty="0"/>
              <a:t>     </a:t>
            </a:r>
            <a:r>
              <a:rPr lang="en-US" b="1" dirty="0" smtClean="0"/>
              <a:t>   --------          ----------------</a:t>
            </a:r>
          </a:p>
          <a:p>
            <a:pPr algn="just">
              <a:buNone/>
            </a:pPr>
            <a:r>
              <a:rPr lang="en-US" b="1" dirty="0" smtClean="0"/>
              <a:t>      111110           00011000 (24)</a:t>
            </a:r>
            <a:endParaRPr lang="en-US"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C3399"/>
                </a:solidFill>
              </a:rPr>
              <a:t>ADDITION (cont.)</a:t>
            </a:r>
            <a:endParaRPr lang="en-US" dirty="0"/>
          </a:p>
        </p:txBody>
      </p:sp>
      <p:sp>
        <p:nvSpPr>
          <p:cNvPr id="3" name="Content Placeholder 2"/>
          <p:cNvSpPr>
            <a:spLocks noGrp="1"/>
          </p:cNvSpPr>
          <p:nvPr>
            <p:ph idx="1"/>
          </p:nvPr>
        </p:nvSpPr>
        <p:spPr>
          <a:xfrm>
            <a:off x="763587" y="1447800"/>
            <a:ext cx="10363200" cy="4824536"/>
          </a:xfrm>
        </p:spPr>
        <p:txBody>
          <a:bodyPr>
            <a:normAutofit/>
          </a:bodyPr>
          <a:lstStyle/>
          <a:p>
            <a:pPr algn="just">
              <a:buNone/>
            </a:pPr>
            <a:r>
              <a:rPr lang="en-US" b="1" dirty="0" smtClean="0"/>
              <a:t>Ignore </a:t>
            </a:r>
            <a:r>
              <a:rPr lang="en-US" b="1" dirty="0"/>
              <a:t>(throw away) carry out of the </a:t>
            </a:r>
            <a:r>
              <a:rPr lang="en-US" b="1" dirty="0" smtClean="0"/>
              <a:t>MSB.</a:t>
            </a:r>
            <a:endParaRPr lang="en-US" b="1" dirty="0"/>
          </a:p>
          <a:p>
            <a:pPr algn="just">
              <a:buNone/>
            </a:pPr>
            <a:r>
              <a:rPr lang="en-US" b="1" dirty="0"/>
              <a:t>  Why? </a:t>
            </a:r>
            <a:endParaRPr lang="en-US" b="1" dirty="0" smtClean="0"/>
          </a:p>
          <a:p>
            <a:pPr algn="just">
              <a:buNone/>
            </a:pPr>
            <a:r>
              <a:rPr lang="en-US" b="1" dirty="0" smtClean="0"/>
              <a:t> </a:t>
            </a:r>
            <a:r>
              <a:rPr lang="en-US" b="1" dirty="0"/>
              <a:t>Because computers ALWAYS work with a fixed precision.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C3399"/>
                </a:solidFill>
              </a:rPr>
              <a:t>SIGN MAGNITUDE:</a:t>
            </a:r>
            <a:endParaRPr lang="en-US" dirty="0">
              <a:solidFill>
                <a:srgbClr val="CC3399"/>
              </a:solidFill>
            </a:endParaRPr>
          </a:p>
        </p:txBody>
      </p:sp>
      <p:sp>
        <p:nvSpPr>
          <p:cNvPr id="3" name="Content Placeholder 2"/>
          <p:cNvSpPr>
            <a:spLocks noGrp="1"/>
          </p:cNvSpPr>
          <p:nvPr>
            <p:ph idx="1"/>
          </p:nvPr>
        </p:nvSpPr>
        <p:spPr>
          <a:xfrm>
            <a:off x="239412" y="1066800"/>
            <a:ext cx="11716352" cy="5170512"/>
          </a:xfrm>
        </p:spPr>
        <p:txBody>
          <a:bodyPr>
            <a:normAutofit fontScale="92500" lnSpcReduction="10000"/>
          </a:bodyPr>
          <a:lstStyle/>
          <a:p>
            <a:pPr>
              <a:buNone/>
            </a:pPr>
            <a:r>
              <a:rPr lang="en-US" b="1" dirty="0"/>
              <a:t>rules:</a:t>
            </a:r>
          </a:p>
          <a:p>
            <a:pPr>
              <a:buNone/>
            </a:pPr>
            <a:r>
              <a:rPr lang="en-US" b="1" dirty="0"/>
              <a:t>    - add magnitudes only (do not carry into the sign bit)</a:t>
            </a:r>
          </a:p>
          <a:p>
            <a:pPr>
              <a:buNone/>
            </a:pPr>
            <a:r>
              <a:rPr lang="en-US" b="1" dirty="0"/>
              <a:t>    - throw away any carry out of the </a:t>
            </a:r>
            <a:r>
              <a:rPr lang="en-US" b="1" dirty="0" err="1"/>
              <a:t>msb</a:t>
            </a:r>
            <a:r>
              <a:rPr lang="en-US" b="1" dirty="0"/>
              <a:t> of the magnitude</a:t>
            </a:r>
          </a:p>
          <a:p>
            <a:pPr>
              <a:buNone/>
            </a:pPr>
            <a:r>
              <a:rPr lang="en-US" b="1" dirty="0"/>
              <a:t>      (Due, again, to the fixed precision constraints.)</a:t>
            </a:r>
          </a:p>
          <a:p>
            <a:pPr>
              <a:buNone/>
            </a:pPr>
            <a:r>
              <a:rPr lang="en-US" b="1" dirty="0"/>
              <a:t>    - add only integers of like </a:t>
            </a:r>
            <a:r>
              <a:rPr lang="en-US" b="1" dirty="0" smtClean="0"/>
              <a:t>sign </a:t>
            </a:r>
            <a:r>
              <a:rPr lang="en-US" sz="3500" b="1" dirty="0" smtClean="0"/>
              <a:t>( </a:t>
            </a:r>
            <a:r>
              <a:rPr lang="en-US" sz="3500" b="1" dirty="0"/>
              <a:t>+ to +    or    - to -)</a:t>
            </a:r>
          </a:p>
          <a:p>
            <a:pPr>
              <a:buNone/>
            </a:pPr>
            <a:r>
              <a:rPr lang="en-US" b="1" dirty="0"/>
              <a:t>    - sign of result is same as sign of the addends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3399"/>
                </a:solidFill>
              </a:rPr>
              <a:t>SIGN MAGNITUDE</a:t>
            </a:r>
            <a:r>
              <a:rPr lang="en-US" dirty="0" smtClean="0">
                <a:solidFill>
                  <a:srgbClr val="CC3399"/>
                </a:solidFill>
              </a:rPr>
              <a:t>: (cont.)</a:t>
            </a:r>
            <a:endParaRPr lang="en-US" dirty="0"/>
          </a:p>
        </p:txBody>
      </p:sp>
      <p:sp>
        <p:nvSpPr>
          <p:cNvPr id="3" name="Content Placeholder 2"/>
          <p:cNvSpPr>
            <a:spLocks noGrp="1"/>
          </p:cNvSpPr>
          <p:nvPr>
            <p:ph idx="1"/>
          </p:nvPr>
        </p:nvSpPr>
        <p:spPr>
          <a:xfrm>
            <a:off x="239412" y="1143000"/>
            <a:ext cx="11716352" cy="5094312"/>
          </a:xfrm>
        </p:spPr>
        <p:txBody>
          <a:bodyPr>
            <a:normAutofit/>
          </a:bodyPr>
          <a:lstStyle/>
          <a:p>
            <a:pPr>
              <a:buNone/>
            </a:pPr>
            <a:r>
              <a:rPr lang="en-US" b="1" dirty="0"/>
              <a:t> examples:</a:t>
            </a:r>
          </a:p>
          <a:p>
            <a:pPr>
              <a:buNone/>
            </a:pPr>
            <a:endParaRPr lang="en-US" b="1" dirty="0"/>
          </a:p>
          <a:p>
            <a:pPr>
              <a:buNone/>
            </a:pPr>
            <a:r>
              <a:rPr lang="en-US" b="1" dirty="0"/>
              <a:t>    0  0101 (5)        1  1010 (-10)</a:t>
            </a:r>
          </a:p>
          <a:p>
            <a:pPr>
              <a:buNone/>
            </a:pPr>
            <a:r>
              <a:rPr lang="en-US" b="1" dirty="0"/>
              <a:t> </a:t>
            </a:r>
            <a:r>
              <a:rPr lang="en-US" b="1" dirty="0" smtClean="0"/>
              <a:t>+ </a:t>
            </a:r>
            <a:r>
              <a:rPr lang="en-US" b="1" dirty="0"/>
              <a:t>0  0011 (3)      + 1  0011 (-3)</a:t>
            </a:r>
          </a:p>
          <a:p>
            <a:pPr>
              <a:buNone/>
            </a:pPr>
            <a:r>
              <a:rPr lang="en-US" b="1" dirty="0"/>
              <a:t> </a:t>
            </a:r>
            <a:r>
              <a:rPr lang="en-US" b="1" dirty="0" smtClean="0"/>
              <a:t>   -------------          -----------------</a:t>
            </a:r>
            <a:endParaRPr lang="en-US" b="1" dirty="0"/>
          </a:p>
          <a:p>
            <a:pPr>
              <a:buNone/>
            </a:pPr>
            <a:r>
              <a:rPr lang="en-US" b="1" dirty="0"/>
              <a:t>    0  1000 (8)        1  1101 (-13)</a:t>
            </a:r>
          </a:p>
          <a:p>
            <a:pPr>
              <a:buNone/>
            </a:pPr>
            <a:endParaRPr lang="en-US"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1902699</TotalTime>
  <Words>1715</Words>
  <Application>Microsoft Office PowerPoint</Application>
  <PresentationFormat>Custom</PresentationFormat>
  <Paragraphs>283</Paragraphs>
  <Slides>57</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57</vt:i4>
      </vt:variant>
    </vt:vector>
  </HeadingPairs>
  <TitlesOfParts>
    <vt:vector size="69" baseType="lpstr">
      <vt:lpstr>ＭＳ Ｐゴシック</vt:lpstr>
      <vt:lpstr>Arial</vt:lpstr>
      <vt:lpstr>Calibri</vt:lpstr>
      <vt:lpstr>Cambria Math</vt:lpstr>
      <vt:lpstr>Georgia</vt:lpstr>
      <vt:lpstr>Rockwell</vt:lpstr>
      <vt:lpstr>Rockwell Condensed</vt:lpstr>
      <vt:lpstr>Tahoma</vt:lpstr>
      <vt:lpstr>Times New Roman</vt:lpstr>
      <vt:lpstr>Wingdings</vt:lpstr>
      <vt:lpstr>Office Theme</vt:lpstr>
      <vt:lpstr>Custom Design</vt:lpstr>
      <vt:lpstr>  EIE 411 COMPUTER ORGANIZATION AND ARCHITECTURE   </vt:lpstr>
      <vt:lpstr>MODULE 2</vt:lpstr>
      <vt:lpstr>INTEGER ARITHMETIC</vt:lpstr>
      <vt:lpstr>A LITTLE BIT ON ADDING</vt:lpstr>
      <vt:lpstr>A LITTLE BIT ON ADDING (cont.)</vt:lpstr>
      <vt:lpstr>ADDITION</vt:lpstr>
      <vt:lpstr>ADDITION (cont.)</vt:lpstr>
      <vt:lpstr>SIGN MAGNITUDE:</vt:lpstr>
      <vt:lpstr>SIGN MAGNITUDE: (cont.)</vt:lpstr>
      <vt:lpstr>ONE'S COMPLEMENT:</vt:lpstr>
      <vt:lpstr>ONE'S COMPLEMENT: (CONT.)</vt:lpstr>
      <vt:lpstr>TWO'S COMPLEMENT:</vt:lpstr>
      <vt:lpstr>TWO'S COMPLEMENT: (cont.)</vt:lpstr>
      <vt:lpstr>TWO'S COMPLEMENT: (cont.)</vt:lpstr>
      <vt:lpstr>SUBTRACTION</vt:lpstr>
      <vt:lpstr>SUBTRACTION (cont.)</vt:lpstr>
      <vt:lpstr>SUBTRACTION (cont.)</vt:lpstr>
      <vt:lpstr>SUBTRACTION (cont.)</vt:lpstr>
      <vt:lpstr>SUBTRACTION (cont.)</vt:lpstr>
      <vt:lpstr>SUBTRACTION (cont.)</vt:lpstr>
      <vt:lpstr>SUBTRACTION (cont.)</vt:lpstr>
      <vt:lpstr>SUBTRACTION (cont.)  Example </vt:lpstr>
      <vt:lpstr>OVERFLOW DETECTION IN ADDITION</vt:lpstr>
      <vt:lpstr>OVERFLOW DETECTION IN ADDITION (cont.)</vt:lpstr>
      <vt:lpstr>OVERFLOW DETECTION IN ADDITION (cont.)</vt:lpstr>
      <vt:lpstr>OVERFLOW DETECTION IN SUBTRACTION</vt:lpstr>
      <vt:lpstr>MULTIPLICATION OF INTEGERS</vt:lpstr>
      <vt:lpstr>MULTIPLICATION OF INTEGERS</vt:lpstr>
      <vt:lpstr>MULTIPLICATION OF INTEGERS</vt:lpstr>
      <vt:lpstr>DIVISION OF INTEGERS</vt:lpstr>
      <vt:lpstr>DIVISION OF INTEGERS</vt:lpstr>
      <vt:lpstr>FIXED POINT NUMBERS</vt:lpstr>
      <vt:lpstr>FLOATING POINT NUMBERS</vt:lpstr>
      <vt:lpstr>FIXED POINT ADDITION &amp; SUBTRACTION</vt:lpstr>
      <vt:lpstr>DECODING 1'S COMPLEMENT NUMBERS</vt:lpstr>
      <vt:lpstr>DECODING 2'S COMPLEMENT NUMBERS</vt:lpstr>
      <vt:lpstr>OVERFLOWS</vt:lpstr>
      <vt:lpstr>Summary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 Submission Date: Monday 5/09/16, latest 3pm.</vt:lpstr>
      <vt:lpstr>Assignment: Submission Date: Monday 5/09/16, latest 3pm.(contd)</vt:lpstr>
      <vt:lpstr>Reference </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Administrative Quality For Vision 10: 2022</dc:title>
  <dc:creator>HP</dc:creator>
  <cp:lastModifiedBy>Ruyione</cp:lastModifiedBy>
  <cp:revision>215</cp:revision>
  <cp:lastPrinted>2015-08-03T07:22:59Z</cp:lastPrinted>
  <dcterms:created xsi:type="dcterms:W3CDTF">2014-01-31T21:42:27Z</dcterms:created>
  <dcterms:modified xsi:type="dcterms:W3CDTF">2022-10-13T13:47:52Z</dcterms:modified>
</cp:coreProperties>
</file>